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10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3.svg" ContentType="image/svg+xml"/>
  <Override PartName="/ppt/media/image15.svg" ContentType="image/svg+xml"/>
  <Override PartName="/ppt/media/image1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7" r:id="rId3"/>
    <p:sldId id="321" r:id="rId4"/>
    <p:sldId id="341" r:id="rId5"/>
    <p:sldId id="338" r:id="rId6"/>
    <p:sldId id="334" r:id="rId7"/>
    <p:sldId id="347" r:id="rId8"/>
    <p:sldId id="343" r:id="rId9"/>
    <p:sldId id="344" r:id="rId10"/>
    <p:sldId id="335" r:id="rId11"/>
    <p:sldId id="261" r:id="rId12"/>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57132806" name="Bang"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71C"/>
    <a:srgbClr val="ED5A14"/>
    <a:srgbClr val="004C99"/>
    <a:srgbClr val="FFFFFF"/>
    <a:srgbClr val="EA5514"/>
    <a:srgbClr val="EF5E14"/>
    <a:srgbClr val="89A5FF"/>
    <a:srgbClr val="FF9764"/>
    <a:srgbClr val="F3F3F3"/>
    <a:srgbClr val="FE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68D1213-48BC-4F93-851F-C975E830196F}" styleName="表样式 1 17">
    <a:wholeTbl>
      <a:tcTxStyle>
        <a:fontRef idx="none">
          <a:srgbClr val="000000"/>
        </a:fontRef>
      </a:tcTxStyle>
      <a:tcStyle>
        <a:tcBdr>
          <a:left>
            <a:ln w="9525" cmpd="sng">
              <a:solidFill>
                <a:schemeClr val="accent2"/>
              </a:solidFill>
              <a:prstDash val="solid"/>
            </a:ln>
          </a:left>
          <a:right>
            <a:ln w="9525" cmpd="sng">
              <a:solidFill>
                <a:schemeClr val="accent2"/>
              </a:solidFill>
              <a:prstDash val="solid"/>
            </a:ln>
          </a:right>
          <a:top>
            <a:ln w="9525" cmpd="sng">
              <a:solidFill>
                <a:schemeClr val="accent2"/>
              </a:solidFill>
              <a:prstDash val="solid"/>
            </a:ln>
          </a:top>
          <a:bottom>
            <a:ln w="9525" cmpd="sng">
              <a:solidFill>
                <a:schemeClr val="accent2"/>
              </a:solidFill>
              <a:prstDash val="solid"/>
            </a:ln>
          </a:bottom>
          <a:insideH>
            <a:ln>
              <a:noFill/>
            </a:ln>
          </a:insideH>
          <a:insideV>
            <a:ln w="9525" cmpd="sng">
              <a:solidFill>
                <a:schemeClr val="accent2"/>
              </a:solidFill>
              <a:prstDash val="solid"/>
            </a:ln>
          </a:insideV>
        </a:tcBdr>
        <a:fill>
          <a:solidFill>
            <a:srgbClr val="FFFFFF"/>
          </a:solidFill>
        </a:fill>
      </a:tcStyle>
    </a:wholeTbl>
    <a:band2H>
      <a:tcStyle>
        <a:tcBdr/>
        <a:fill>
          <a:solidFill>
            <a:schemeClr val="accent2">
              <a:lumMod val="10000"/>
              <a:lumOff val="90000"/>
            </a:schemeClr>
          </a:solidFill>
        </a:fill>
      </a:tcStyle>
    </a:band2H>
    <a:band1V>
      <a:tcStyle>
        <a:tcBdr/>
        <a:fill>
          <a:solidFill>
            <a:schemeClr val="accent2">
              <a:lumMod val="10000"/>
              <a:lumOff val="90000"/>
            </a:schemeClr>
          </a:solidFill>
        </a:fill>
      </a:tcStyle>
    </a:band1V>
    <a:lastCol>
      <a:tcTxStyle b="on">
        <a:fontRef idx="none">
          <a:srgbClr val="08090C"/>
        </a:fontRef>
      </a:tcTxStyle>
      <a:tcStyle>
        <a:tcBdr>
          <a:left>
            <a:ln w="9525" cmpd="sng">
              <a:solidFill>
                <a:schemeClr val="accent2"/>
              </a:solidFill>
              <a:prstDash val="solid"/>
            </a:ln>
          </a:left>
          <a:right>
            <a:ln w="9525" cmpd="sng">
              <a:solidFill>
                <a:schemeClr val="accent2"/>
              </a:solidFill>
              <a:prstDash val="solid"/>
            </a:ln>
          </a:right>
          <a:top>
            <a:ln w="9525" cmpd="sng">
              <a:solidFill>
                <a:schemeClr val="accent2"/>
              </a:solidFill>
              <a:prstDash val="solid"/>
            </a:ln>
          </a:top>
          <a:bottom>
            <a:ln w="9525" cmpd="sng">
              <a:solidFill>
                <a:schemeClr val="accent2"/>
              </a:solidFill>
              <a:prstDash val="solid"/>
            </a:ln>
          </a:bottom>
          <a:insideH>
            <a:ln>
              <a:noFill/>
            </a:ln>
          </a:insideH>
          <a:insideV>
            <a:ln>
              <a:noFill/>
            </a:ln>
          </a:insideV>
        </a:tcBdr>
        <a:fill>
          <a:solidFill>
            <a:schemeClr val="accent2">
              <a:lumMod val="20000"/>
              <a:lumOff val="80000"/>
            </a:schemeClr>
          </a:solidFill>
        </a:fill>
      </a:tcStyle>
    </a:lastCol>
    <a:firstCol>
      <a:tcTxStyle b="on">
        <a:fontRef idx="none">
          <a:srgbClr val="08090C"/>
        </a:fontRef>
      </a:tcTxStyle>
      <a:tcStyle>
        <a:tcBdr>
          <a:left>
            <a:ln w="9525" cmpd="sng">
              <a:solidFill>
                <a:schemeClr val="accent2"/>
              </a:solidFill>
              <a:prstDash val="solid"/>
            </a:ln>
          </a:left>
          <a:right>
            <a:ln w="9525" cmpd="sng">
              <a:solidFill>
                <a:schemeClr val="accent2"/>
              </a:solidFill>
              <a:prstDash val="solid"/>
            </a:ln>
          </a:right>
          <a:top>
            <a:ln w="9525" cmpd="sng">
              <a:solidFill>
                <a:schemeClr val="accent2"/>
              </a:solidFill>
              <a:prstDash val="solid"/>
            </a:ln>
          </a:top>
          <a:bottom>
            <a:ln w="9525" cmpd="sng">
              <a:solidFill>
                <a:schemeClr val="accent2"/>
              </a:solidFill>
              <a:prstDash val="solid"/>
            </a:ln>
          </a:bottom>
          <a:insideH>
            <a:ln>
              <a:noFill/>
            </a:ln>
          </a:insideH>
          <a:insideV>
            <a:ln>
              <a:noFill/>
            </a:ln>
          </a:insideV>
        </a:tcBdr>
        <a:fill>
          <a:solidFill>
            <a:schemeClr val="accent2">
              <a:lumMod val="20000"/>
              <a:lumOff val="80000"/>
            </a:schemeClr>
          </a:solidFill>
        </a:fill>
      </a:tcStyle>
    </a:firstCol>
    <a:lastRow>
      <a:tcTxStyle b="on">
        <a:fontRef idx="none">
          <a:schemeClr val="accent2"/>
        </a:fontRef>
      </a:tcTxStyle>
      <a:tcStyle>
        <a:tcBdr>
          <a:left>
            <a:ln w="9525" cmpd="sng">
              <a:solidFill>
                <a:schemeClr val="accent2"/>
              </a:solidFill>
              <a:prstDash val="solid"/>
            </a:ln>
          </a:left>
          <a:right>
            <a:ln w="9525" cmpd="sng">
              <a:solidFill>
                <a:schemeClr val="accent2"/>
              </a:solidFill>
              <a:prstDash val="solid"/>
            </a:ln>
          </a:right>
          <a:top>
            <a:ln w="9525" cmpd="sng">
              <a:solidFill>
                <a:schemeClr val="accent2"/>
              </a:solidFill>
              <a:prstDash val="solid"/>
            </a:ln>
          </a:top>
          <a:bottom>
            <a:ln w="9525" cmpd="sng">
              <a:solidFill>
                <a:schemeClr val="accent2"/>
              </a:solidFill>
              <a:prstDash val="solid"/>
            </a:ln>
          </a:bottom>
          <a:insideH>
            <a:ln>
              <a:noFill/>
            </a:ln>
          </a:insideH>
          <a:insideV>
            <a:ln>
              <a:noFill/>
            </a:ln>
          </a:insideV>
        </a:tcBdr>
      </a:tcStyle>
    </a:lastRow>
    <a:seCell>
      <a:tcTxStyle b="on">
        <a:fontRef idx="none">
          <a:schemeClr val="accent2"/>
        </a:fontRef>
      </a:tcTxStyle>
      <a:tcStyle>
        <a:tcBdr>
          <a:left>
            <a:ln>
              <a:noFill/>
            </a:ln>
          </a:left>
          <a:right>
            <a:ln w="9525" cmpd="sng">
              <a:solidFill>
                <a:schemeClr val="accent2"/>
              </a:solidFill>
              <a:prstDash val="solid"/>
            </a:ln>
          </a:right>
          <a:top>
            <a:ln w="9525" cmpd="sng">
              <a:solidFill>
                <a:schemeClr val="accent2"/>
              </a:solidFill>
              <a:prstDash val="solid"/>
            </a:ln>
          </a:top>
          <a:bottom>
            <a:ln w="9525" cmpd="sng">
              <a:solidFill>
                <a:schemeClr val="accent2"/>
              </a:solidFill>
              <a:prstDash val="solid"/>
            </a:ln>
          </a:bottom>
          <a:insideH>
            <a:ln>
              <a:noFill/>
            </a:ln>
          </a:insideH>
          <a:insideV>
            <a:ln>
              <a:noFill/>
            </a:ln>
          </a:insideV>
        </a:tcBdr>
        <a:fill>
          <a:solidFill>
            <a:srgbClr val="FFFFFF"/>
          </a:solidFill>
        </a:fill>
      </a:tcStyle>
    </a:seCell>
    <a:swCell>
      <a:tcTxStyle b="on">
        <a:fontRef idx="none">
          <a:schemeClr val="accent2"/>
        </a:fontRef>
      </a:tcTxStyle>
      <a:tcStyle>
        <a:tcBdr>
          <a:left>
            <a:ln w="9525" cmpd="sng">
              <a:solidFill>
                <a:schemeClr val="accent2"/>
              </a:solidFill>
              <a:prstDash val="solid"/>
            </a:ln>
          </a:left>
          <a:right>
            <a:ln>
              <a:noFill/>
            </a:ln>
          </a:right>
          <a:top>
            <a:ln w="9525" cmpd="sng">
              <a:solidFill>
                <a:schemeClr val="accent2"/>
              </a:solidFill>
              <a:prstDash val="solid"/>
            </a:ln>
          </a:top>
          <a:bottom>
            <a:ln w="9525" cmpd="sng">
              <a:solidFill>
                <a:schemeClr val="accent2"/>
              </a:solidFill>
              <a:prstDash val="solid"/>
            </a:ln>
          </a:bottom>
          <a:insideH>
            <a:ln>
              <a:noFill/>
            </a:ln>
          </a:insideH>
          <a:insideV>
            <a:ln>
              <a:noFill/>
            </a:ln>
          </a:insideV>
        </a:tcBdr>
        <a:fill>
          <a:solidFill>
            <a:srgbClr val="FFFFFF"/>
          </a:solidFill>
        </a:fill>
      </a:tcStyle>
    </a:swCell>
    <a:firstRow>
      <a:tcTxStyle b="on">
        <a:fontRef idx="none">
          <a:schemeClr val="accent2"/>
        </a:fontRef>
      </a:tcTxStyle>
      <a:tcStyle>
        <a:tcBdr>
          <a:left>
            <a:ln w="9525" cmpd="sng">
              <a:solidFill>
                <a:schemeClr val="accent2"/>
              </a:solidFill>
              <a:prstDash val="solid"/>
            </a:ln>
          </a:left>
          <a:right>
            <a:ln w="9525" cmpd="sng">
              <a:solidFill>
                <a:schemeClr val="accent2"/>
              </a:solidFill>
              <a:prstDash val="solid"/>
            </a:ln>
          </a:right>
          <a:top>
            <a:ln w="9525" cmpd="sng">
              <a:solidFill>
                <a:schemeClr val="accent2"/>
              </a:solidFill>
              <a:prstDash val="solid"/>
            </a:ln>
          </a:top>
          <a:bottom>
            <a:ln w="9525" cmpd="sng">
              <a:solidFill>
                <a:schemeClr val="accent2"/>
              </a:solidFill>
              <a:prstDash val="solid"/>
            </a:ln>
          </a:bottom>
          <a:insideH>
            <a:ln>
              <a:noFill/>
            </a:ln>
          </a:insideH>
          <a:insideV>
            <a:ln w="9525" cmpd="sng">
              <a:solidFill>
                <a:schemeClr val="accent2"/>
              </a:solidFill>
              <a:prstDash val="solid"/>
            </a:ln>
          </a:insideV>
        </a:tcBdr>
        <a:fill>
          <a:solidFill>
            <a:srgbClr val="FFFFFF"/>
          </a:solidFill>
        </a:fill>
      </a:tcStyle>
    </a:firstRow>
    <a:neCell>
      <a:tcTxStyle b="on">
        <a:fontRef idx="none">
          <a:schemeClr val="accent2"/>
        </a:fontRef>
      </a:tcTxStyle>
      <a:tcStyle>
        <a:tcBdr>
          <a:left>
            <a:ln w="9525" cmpd="sng">
              <a:solidFill>
                <a:schemeClr val="accent2"/>
              </a:solidFill>
              <a:prstDash val="solid"/>
            </a:ln>
          </a:left>
          <a:right>
            <a:ln w="9525" cmpd="sng">
              <a:solidFill>
                <a:schemeClr val="accent2"/>
              </a:solidFill>
              <a:prstDash val="solid"/>
            </a:ln>
          </a:right>
          <a:top>
            <a:ln w="9525" cmpd="sng">
              <a:solidFill>
                <a:schemeClr val="accent2"/>
              </a:solidFill>
              <a:prstDash val="solid"/>
            </a:ln>
          </a:top>
          <a:bottom>
            <a:ln w="9525" cmpd="sng">
              <a:solidFill>
                <a:schemeClr val="accent2"/>
              </a:solidFill>
              <a:prstDash val="solid"/>
            </a:ln>
          </a:bottom>
          <a:insideH>
            <a:ln>
              <a:noFill/>
            </a:ln>
          </a:insideH>
          <a:insideV>
            <a:ln>
              <a:noFill/>
            </a:ln>
          </a:insideV>
        </a:tcBdr>
        <a:fill>
          <a:solidFill>
            <a:srgbClr val="FFFFFF"/>
          </a:solidFill>
        </a:fill>
      </a:tcStyle>
    </a:neCell>
    <a:nwCell>
      <a:tcTxStyle b="on">
        <a:fontRef idx="none">
          <a:schemeClr val="accent2"/>
        </a:fontRef>
      </a:tcTxStyle>
      <a:tcStyle>
        <a:tcBdr>
          <a:left>
            <a:ln w="9525" cmpd="sng">
              <a:solidFill>
                <a:schemeClr val="accent2"/>
              </a:solidFill>
              <a:prstDash val="solid"/>
            </a:ln>
          </a:left>
          <a:right>
            <a:ln w="9525" cmpd="sng">
              <a:solidFill>
                <a:schemeClr val="accent2"/>
              </a:solidFill>
              <a:prstDash val="solid"/>
            </a:ln>
          </a:right>
          <a:top>
            <a:ln w="9525" cmpd="sng">
              <a:solidFill>
                <a:schemeClr val="accent2"/>
              </a:solidFill>
              <a:prstDash val="solid"/>
            </a:ln>
          </a:top>
          <a:bottom>
            <a:ln w="9525" cmpd="sng">
              <a:solidFill>
                <a:schemeClr val="accent2"/>
              </a:solidFill>
              <a:prstDash val="solid"/>
            </a:ln>
          </a:bottom>
          <a:insideH>
            <a:ln>
              <a:noFill/>
            </a:ln>
          </a:insideH>
          <a:insideV>
            <a:ln>
              <a:noFill/>
            </a:ln>
          </a:insideV>
        </a:tcBdr>
        <a:fill>
          <a:solidFill>
            <a:srgbClr val="FFFFFF"/>
          </a:solidFill>
        </a:fill>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75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104.xml"/><Relationship Id="rId20" Type="http://schemas.openxmlformats.org/officeDocument/2006/relationships/customXml" Target="../customXml/item1.xml"/><Relationship Id="rId2" Type="http://schemas.openxmlformats.org/officeDocument/2006/relationships/theme" Target="theme/theme1.xml"/><Relationship Id="rId19" Type="http://schemas.openxmlformats.org/officeDocument/2006/relationships/customXmlProps" Target="../customXml/itemProps103.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descr="PPT封面模板"/>
          <p:cNvPicPr>
            <a:picLocks noChangeAspect="1"/>
          </p:cNvPicPr>
          <p:nvPr userDrawn="1"/>
        </p:nvPicPr>
        <p:blipFill>
          <a:blip r:embed="rId2"/>
          <a:stretch>
            <a:fillRect/>
          </a:stretch>
        </p:blipFill>
        <p:spPr>
          <a:xfrm>
            <a:off x="0" y="-153035"/>
            <a:ext cx="12190730" cy="71672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2" y="6314446"/>
            <a:ext cx="2700010" cy="316802"/>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15" y="6314446"/>
            <a:ext cx="3960014" cy="316802"/>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32" y="6314446"/>
            <a:ext cx="2700010" cy="316802"/>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2" y="774006"/>
            <a:ext cx="10972839" cy="548284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2" y="6314446"/>
            <a:ext cx="2700010" cy="316802"/>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15" y="6314446"/>
            <a:ext cx="3960014" cy="316802"/>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32" y="6314446"/>
            <a:ext cx="2700010" cy="316802"/>
          </a:xfrm>
          <a:prstGeom prst="rect">
            <a:avLst/>
          </a:prstGeo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4" y="2484018"/>
            <a:ext cx="9799235" cy="1018807"/>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4" y="3560426"/>
            <a:ext cx="9799235" cy="471603"/>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2" name="图片 11" descr="PPT封面模板"/>
          <p:cNvPicPr>
            <a:picLocks noChangeAspect="1"/>
          </p:cNvPicPr>
          <p:nvPr userDrawn="1"/>
        </p:nvPicPr>
        <p:blipFill>
          <a:blip r:embed="rId2"/>
          <a:stretch>
            <a:fillRect/>
          </a:stretch>
        </p:blipFill>
        <p:spPr>
          <a:xfrm>
            <a:off x="1270" y="-153035"/>
            <a:ext cx="12190730" cy="7167245"/>
          </a:xfrm>
          <a:prstGeom prst="rect">
            <a:avLst/>
          </a:prstGeom>
        </p:spPr>
      </p:pic>
      <p:pic>
        <p:nvPicPr>
          <p:cNvPr id="14" name="图片 13" descr="logo（白）"/>
          <p:cNvPicPr>
            <a:picLocks noChangeAspect="1"/>
          </p:cNvPicPr>
          <p:nvPr userDrawn="1"/>
        </p:nvPicPr>
        <p:blipFill>
          <a:blip r:embed="rId3"/>
          <a:stretch>
            <a:fillRect/>
          </a:stretch>
        </p:blipFill>
        <p:spPr>
          <a:xfrm>
            <a:off x="610870" y="418465"/>
            <a:ext cx="1871345" cy="356235"/>
          </a:xfrm>
          <a:prstGeom prst="rect">
            <a:avLst/>
          </a:prstGeom>
        </p:spPr>
      </p:pic>
      <p:cxnSp>
        <p:nvCxnSpPr>
          <p:cNvPr id="16" name="直接连接符 15"/>
          <p:cNvCxnSpPr/>
          <p:nvPr userDrawn="1"/>
        </p:nvCxnSpPr>
        <p:spPr>
          <a:xfrm>
            <a:off x="922524" y="4326471"/>
            <a:ext cx="55033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图片2"/>
          <p:cNvPicPr>
            <a:picLocks noChangeAspect="1"/>
          </p:cNvPicPr>
          <p:nvPr userDrawn="1"/>
        </p:nvPicPr>
        <p:blipFill>
          <a:blip r:embed="rId2"/>
          <a:stretch>
            <a:fillRect/>
          </a:stretch>
        </p:blipFill>
        <p:spPr>
          <a:xfrm>
            <a:off x="0" y="0"/>
            <a:ext cx="12192000" cy="6857365"/>
          </a:xfrm>
          <a:prstGeom prst="rect">
            <a:avLst/>
          </a:prstGeom>
        </p:spPr>
      </p:pic>
      <p:grpSp>
        <p:nvGrpSpPr>
          <p:cNvPr id="23" name="组合 22"/>
          <p:cNvGrpSpPr/>
          <p:nvPr userDrawn="1"/>
        </p:nvGrpSpPr>
        <p:grpSpPr>
          <a:xfrm>
            <a:off x="672465" y="2724785"/>
            <a:ext cx="1576705" cy="1026160"/>
            <a:chOff x="1203" y="1596"/>
            <a:chExt cx="2483" cy="1616"/>
          </a:xfrm>
        </p:grpSpPr>
        <p:sp>
          <p:nvSpPr>
            <p:cNvPr id="8" name="文本框 7"/>
            <p:cNvSpPr txBox="1"/>
            <p:nvPr/>
          </p:nvSpPr>
          <p:spPr>
            <a:xfrm>
              <a:off x="1203" y="1596"/>
              <a:ext cx="1888" cy="1113"/>
            </a:xfrm>
            <a:prstGeom prst="rect">
              <a:avLst/>
            </a:prstGeom>
            <a:noFill/>
          </p:spPr>
          <p:txBody>
            <a:bodyPr wrap="none" rtlCol="0">
              <a:spAutoFit/>
            </a:bodyPr>
            <a:p>
              <a:pPr algn="ctr"/>
              <a:r>
                <a:rPr lang="zh-CN" altLang="en-US" sz="4000">
                  <a:solidFill>
                    <a:schemeClr val="bg1"/>
                  </a:solidFill>
                  <a:latin typeface="OPPOSans H" panose="00020600040101010101" pitchFamily="18" charset="-122"/>
                  <a:ea typeface="OPPOSans H" panose="00020600040101010101" pitchFamily="18" charset="-122"/>
                </a:rPr>
                <a:t>目录</a:t>
              </a:r>
              <a:endParaRPr lang="zh-CN" altLang="en-US" sz="4000">
                <a:solidFill>
                  <a:schemeClr val="bg1"/>
                </a:solidFill>
                <a:latin typeface="OPPOSans H" panose="00020600040101010101" pitchFamily="18" charset="-122"/>
                <a:ea typeface="OPPOSans H" panose="00020600040101010101" pitchFamily="18" charset="-122"/>
              </a:endParaRPr>
            </a:p>
          </p:txBody>
        </p:sp>
        <p:sp>
          <p:nvSpPr>
            <p:cNvPr id="9" name="文本框 8"/>
            <p:cNvSpPr txBox="1"/>
            <p:nvPr/>
          </p:nvSpPr>
          <p:spPr>
            <a:xfrm>
              <a:off x="1277" y="2604"/>
              <a:ext cx="2409" cy="608"/>
            </a:xfrm>
            <a:prstGeom prst="rect">
              <a:avLst/>
            </a:prstGeom>
            <a:noFill/>
          </p:spPr>
          <p:txBody>
            <a:bodyPr wrap="square" rtlCol="0">
              <a:spAutoFit/>
            </a:bodyPr>
            <a:p>
              <a:pPr algn="l">
                <a:lnSpc>
                  <a:spcPct val="120000"/>
                </a:lnSpc>
                <a:spcBef>
                  <a:spcPts val="0"/>
                </a:spcBef>
                <a:spcAft>
                  <a:spcPts val="0"/>
                </a:spcAft>
              </a:pPr>
              <a:r>
                <a:rPr lang="en-US" sz="1600" b="1">
                  <a:solidFill>
                    <a:schemeClr val="bg1"/>
                  </a:solidFill>
                  <a:latin typeface="OPPOSans H" panose="00020600040101010101" pitchFamily="18" charset="-122"/>
                  <a:ea typeface="OPPOSans H" panose="00020600040101010101" pitchFamily="18" charset="-122"/>
                  <a:cs typeface="MiSans Normal" panose="00000500000000000000" charset="-122"/>
                  <a:sym typeface="+mn-ea"/>
                </a:rPr>
                <a:t>CONTENTS</a:t>
              </a:r>
              <a:endParaRPr lang="en-US" sz="1600" b="1">
                <a:solidFill>
                  <a:schemeClr val="bg1"/>
                </a:solidFill>
                <a:latin typeface="OPPOSans H" panose="00020600040101010101" pitchFamily="18" charset="-122"/>
                <a:ea typeface="OPPOSans H" panose="00020600040101010101" pitchFamily="18" charset="-122"/>
                <a:cs typeface="MiSans Normal" panose="00000500000000000000" charset="-122"/>
              </a:endParaRPr>
            </a:p>
          </p:txBody>
        </p:sp>
      </p:grpSp>
      <p:cxnSp>
        <p:nvCxnSpPr>
          <p:cNvPr id="29" name="直接连接符 28"/>
          <p:cNvCxnSpPr/>
          <p:nvPr userDrawn="1"/>
        </p:nvCxnSpPr>
        <p:spPr>
          <a:xfrm>
            <a:off x="840105" y="-13970"/>
            <a:ext cx="8890" cy="2572385"/>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sp>
        <p:nvSpPr>
          <p:cNvPr id="31" name="椭圆 30"/>
          <p:cNvSpPr/>
          <p:nvPr userDrawn="1"/>
        </p:nvSpPr>
        <p:spPr>
          <a:xfrm>
            <a:off x="800100" y="2482850"/>
            <a:ext cx="95250" cy="95250"/>
          </a:xfrm>
          <a:prstGeom prst="ellipse">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图片3"/>
          <p:cNvPicPr>
            <a:picLocks noChangeAspect="1"/>
          </p:cNvPicPr>
          <p:nvPr userDrawn="1"/>
        </p:nvPicPr>
        <p:blipFill>
          <a:blip r:embed="rId2"/>
          <a:stretch>
            <a:fillRect/>
          </a:stretch>
        </p:blipFill>
        <p:spPr>
          <a:xfrm>
            <a:off x="0" y="0"/>
            <a:ext cx="12192000" cy="6857365"/>
          </a:xfrm>
          <a:prstGeom prst="rect">
            <a:avLst/>
          </a:prstGeom>
        </p:spPr>
      </p:pic>
      <p:sp>
        <p:nvSpPr>
          <p:cNvPr id="15" name="矩形 14"/>
          <p:cNvSpPr/>
          <p:nvPr userDrawn="1"/>
        </p:nvSpPr>
        <p:spPr>
          <a:xfrm>
            <a:off x="1617345" y="3493770"/>
            <a:ext cx="2239010" cy="40894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descr="PPT封面模板"/>
          <p:cNvPicPr>
            <a:picLocks noChangeAspect="1"/>
          </p:cNvPicPr>
          <p:nvPr userDrawn="1"/>
        </p:nvPicPr>
        <p:blipFill>
          <a:blip r:embed="rId2"/>
          <a:stretch>
            <a:fillRect/>
          </a:stretch>
        </p:blipFill>
        <p:spPr>
          <a:xfrm>
            <a:off x="0" y="-153035"/>
            <a:ext cx="12190730" cy="7167245"/>
          </a:xfrm>
          <a:prstGeom prst="rect">
            <a:avLst/>
          </a:prstGeom>
        </p:spPr>
      </p:pic>
      <p:sp>
        <p:nvSpPr>
          <p:cNvPr id="10" name="矩形 9"/>
          <p:cNvSpPr/>
          <p:nvPr userDrawn="1"/>
        </p:nvSpPr>
        <p:spPr>
          <a:xfrm>
            <a:off x="0" y="941070"/>
            <a:ext cx="12191365" cy="593217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3" name="图片 12" descr="logo（白）"/>
          <p:cNvPicPr>
            <a:picLocks noChangeAspect="1"/>
          </p:cNvPicPr>
          <p:nvPr userDrawn="1"/>
        </p:nvPicPr>
        <p:blipFill>
          <a:blip r:embed="rId3"/>
          <a:stretch>
            <a:fillRect/>
          </a:stretch>
        </p:blipFill>
        <p:spPr>
          <a:xfrm>
            <a:off x="10238740" y="336550"/>
            <a:ext cx="1609090" cy="306705"/>
          </a:xfrm>
          <a:prstGeom prst="rect">
            <a:avLst/>
          </a:prstGeom>
        </p:spPr>
      </p:pic>
      <p:sp>
        <p:nvSpPr>
          <p:cNvPr id="2" name="标题 1"/>
          <p:cNvSpPr>
            <a:spLocks noGrp="1"/>
          </p:cNvSpPr>
          <p:nvPr>
            <p:ph type="title"/>
          </p:nvPr>
        </p:nvSpPr>
        <p:spPr>
          <a:xfrm>
            <a:off x="96520" y="169545"/>
            <a:ext cx="3052445" cy="641350"/>
          </a:xfrm>
        </p:spPr>
        <p:txBody>
          <a:bodyPr/>
          <a:lstStyle>
            <a:lvl1pPr>
              <a:defRPr sz="2800" b="0" u="none" strike="noStrike" kern="1200" cap="none" spc="0" normalizeH="0">
                <a:solidFill>
                  <a:schemeClr val="bg1"/>
                </a:solidFill>
                <a:uFillTx/>
                <a:latin typeface="OPPOSans H" panose="00020600040101010101" pitchFamily="18" charset="-122"/>
                <a:ea typeface="OPPOSans H" panose="00020600040101010101" pitchFamily="18" charset="-122"/>
              </a:defRPr>
            </a:lvl1pPr>
          </a:lstStyle>
          <a:p>
            <a:endParaRPr lang="zh-CN" altLang="en-US"/>
          </a:p>
        </p:txBody>
      </p:sp>
      <p:sp>
        <p:nvSpPr>
          <p:cNvPr id="7" name="文本占位符 6"/>
          <p:cNvSpPr>
            <a:spLocks noGrp="1"/>
          </p:cNvSpPr>
          <p:nvPr>
            <p:ph type="body" sz="quarter" idx="13"/>
            <p:custDataLst>
              <p:tags r:id="rId4"/>
            </p:custDataLst>
          </p:nvPr>
        </p:nvSpPr>
        <p:spPr>
          <a:xfrm>
            <a:off x="3148965" y="336550"/>
            <a:ext cx="2439035" cy="471805"/>
          </a:xfrm>
          <a:prstGeom prst="rect">
            <a:avLst/>
          </a:prstGeom>
        </p:spPr>
        <p:txBody>
          <a:bodyPr lIns="90000" tIns="46800" rIns="90000" bIns="46800">
            <a:normAutofit/>
          </a:bodyPr>
          <a:lstStyle>
            <a:lvl1pPr algn="ctr">
              <a:lnSpc>
                <a:spcPct val="110000"/>
              </a:lnSpc>
              <a:buNone/>
              <a:defRPr sz="1400" u="none" strike="noStrike" kern="0" cap="none" spc="0" normalizeH="0">
                <a:solidFill>
                  <a:schemeClr val="bg1"/>
                </a:solidFill>
                <a:uFillTx/>
                <a:latin typeface="OPPOSans M" panose="00020600040101010101" pitchFamily="18" charset="-122"/>
                <a:ea typeface="OPPOSans M" panose="00020600040101010101" pitchFamily="18"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PPT封面模板"/>
          <p:cNvPicPr>
            <a:picLocks noChangeAspect="1"/>
          </p:cNvPicPr>
          <p:nvPr userDrawn="1"/>
        </p:nvPicPr>
        <p:blipFill>
          <a:blip r:embed="rId2"/>
          <a:stretch>
            <a:fillRect/>
          </a:stretch>
        </p:blipFill>
        <p:spPr>
          <a:xfrm>
            <a:off x="0" y="-153035"/>
            <a:ext cx="12190730" cy="7167245"/>
          </a:xfrm>
          <a:prstGeom prst="rect">
            <a:avLst/>
          </a:prstGeom>
        </p:spPr>
      </p:pic>
      <p:grpSp>
        <p:nvGrpSpPr>
          <p:cNvPr id="7" name="组合 6"/>
          <p:cNvGrpSpPr/>
          <p:nvPr userDrawn="1"/>
        </p:nvGrpSpPr>
        <p:grpSpPr>
          <a:xfrm>
            <a:off x="1311910" y="2188845"/>
            <a:ext cx="9579610" cy="2395855"/>
            <a:chOff x="3515" y="3751"/>
            <a:chExt cx="15086" cy="3773"/>
          </a:xfrm>
        </p:grpSpPr>
        <p:sp>
          <p:nvSpPr>
            <p:cNvPr id="8" name="文本框 7"/>
            <p:cNvSpPr txBox="1"/>
            <p:nvPr/>
          </p:nvSpPr>
          <p:spPr>
            <a:xfrm>
              <a:off x="3515" y="3751"/>
              <a:ext cx="15086" cy="2931"/>
            </a:xfrm>
            <a:prstGeom prst="rect">
              <a:avLst/>
            </a:prstGeom>
            <a:noFill/>
          </p:spPr>
          <p:txBody>
            <a:bodyPr wrap="none" rtlCol="0">
              <a:spAutoFit/>
            </a:bodyPr>
            <a:p>
              <a:pPr algn="ctr"/>
              <a:r>
                <a:rPr lang="en-US" altLang="zh-CN" sz="11500" spc="-200">
                  <a:solidFill>
                    <a:schemeClr val="bg1"/>
                  </a:solidFill>
                  <a:uFillTx/>
                  <a:latin typeface="OPPOSans H" panose="00020600040101010101" pitchFamily="18" charset="-122"/>
                  <a:ea typeface="OPPOSans H" panose="00020600040101010101" pitchFamily="18" charset="-122"/>
                </a:rPr>
                <a:t>THANK YOU</a:t>
              </a:r>
              <a:endParaRPr lang="en-US" altLang="zh-CN" sz="11500" spc="-200">
                <a:solidFill>
                  <a:schemeClr val="bg1"/>
                </a:solidFill>
                <a:uFillTx/>
                <a:latin typeface="OPPOSans H" panose="00020600040101010101" pitchFamily="18" charset="-122"/>
                <a:ea typeface="OPPOSans H" panose="00020600040101010101" pitchFamily="18" charset="-122"/>
              </a:endParaRPr>
            </a:p>
          </p:txBody>
        </p:sp>
        <p:sp>
          <p:nvSpPr>
            <p:cNvPr id="9" name="文本框 8"/>
            <p:cNvSpPr txBox="1"/>
            <p:nvPr/>
          </p:nvSpPr>
          <p:spPr>
            <a:xfrm>
              <a:off x="4740" y="6567"/>
              <a:ext cx="12619" cy="957"/>
            </a:xfrm>
            <a:prstGeom prst="rect">
              <a:avLst/>
            </a:prstGeom>
            <a:noFill/>
          </p:spPr>
          <p:txBody>
            <a:bodyPr wrap="square" rtlCol="0">
              <a:spAutoFit/>
            </a:bodyPr>
            <a:p>
              <a:pPr algn="ctr">
                <a:lnSpc>
                  <a:spcPct val="120000"/>
                </a:lnSpc>
                <a:spcBef>
                  <a:spcPts val="0"/>
                </a:spcBef>
                <a:spcAft>
                  <a:spcPts val="0"/>
                </a:spcAft>
              </a:pPr>
              <a:r>
                <a:rPr lang="zh-CN" sz="2800" b="1">
                  <a:solidFill>
                    <a:schemeClr val="bg1"/>
                  </a:solidFill>
                  <a:latin typeface="OPPOSans M" panose="00020600040101010101" pitchFamily="18" charset="-122"/>
                  <a:ea typeface="OPPOSans M" panose="00020600040101010101" pitchFamily="18" charset="-122"/>
                  <a:cs typeface="OPPOSans M" panose="00020600040101010101" pitchFamily="18" charset="-122"/>
                  <a:sym typeface="+mn-ea"/>
                </a:rPr>
                <a:t>畅享零食自由</a:t>
              </a:r>
              <a:r>
                <a:rPr lang="en-US" altLang="zh-CN" sz="2800" b="1">
                  <a:solidFill>
                    <a:schemeClr val="bg1"/>
                  </a:solidFill>
                  <a:latin typeface="OPPOSans M" panose="00020600040101010101" pitchFamily="18" charset="-122"/>
                  <a:ea typeface="OPPOSans M" panose="00020600040101010101" pitchFamily="18" charset="-122"/>
                  <a:cs typeface="OPPOSans M" panose="00020600040101010101" pitchFamily="18" charset="-122"/>
                  <a:sym typeface="+mn-ea"/>
                </a:rPr>
                <a:t>  </a:t>
              </a:r>
              <a:r>
                <a:rPr lang="zh-CN" altLang="en-US" sz="2800" b="1">
                  <a:solidFill>
                    <a:schemeClr val="bg1"/>
                  </a:solidFill>
                  <a:latin typeface="OPPOSans M" panose="00020600040101010101" pitchFamily="18" charset="-122"/>
                  <a:ea typeface="OPPOSans M" panose="00020600040101010101" pitchFamily="18" charset="-122"/>
                  <a:cs typeface="OPPOSans M" panose="00020600040101010101" pitchFamily="18" charset="-122"/>
                  <a:sym typeface="+mn-ea"/>
                </a:rPr>
                <a:t>当然</a:t>
              </a:r>
              <a:r>
                <a:rPr lang="zh-CN" altLang="en-US" sz="2800" b="1">
                  <a:solidFill>
                    <a:schemeClr val="bg1"/>
                  </a:solidFill>
                  <a:latin typeface="OPPOSans M" panose="00020600040101010101" pitchFamily="18" charset="-122"/>
                  <a:ea typeface="OPPOSans M" panose="00020600040101010101" pitchFamily="18" charset="-122"/>
                  <a:cs typeface="OPPOSans M" panose="00020600040101010101" pitchFamily="18" charset="-122"/>
                  <a:sym typeface="+mn-ea"/>
                </a:rPr>
                <a:t>零食有鸣</a:t>
              </a:r>
              <a:endParaRPr lang="zh-CN" altLang="en-US" sz="2800" b="1">
                <a:solidFill>
                  <a:schemeClr val="bg1"/>
                </a:solidFill>
                <a:latin typeface="OPPOSans M" panose="00020600040101010101" pitchFamily="18" charset="-122"/>
                <a:ea typeface="OPPOSans M" panose="00020600040101010101" pitchFamily="18" charset="-122"/>
                <a:cs typeface="OPPOSans M" panose="00020600040101010101" pitchFamily="18" charset="-122"/>
                <a:sym typeface="+mn-ea"/>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2" y="6314446"/>
            <a:ext cx="2700010" cy="316802"/>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15" y="6314446"/>
            <a:ext cx="3960014" cy="316802"/>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32" y="6314446"/>
            <a:ext cx="2700010" cy="316802"/>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2" y="1555211"/>
            <a:ext cx="5233096" cy="4608034"/>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23" y="1555211"/>
            <a:ext cx="5227219" cy="4608034"/>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2" y="6314446"/>
            <a:ext cx="2700010" cy="316802"/>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15" y="6314446"/>
            <a:ext cx="3960014" cy="316802"/>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32" y="6314446"/>
            <a:ext cx="2700010" cy="316802"/>
          </a:xfrm>
          <a:prstGeom prst="rect">
            <a:avLst/>
          </a:prstGeo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2" y="608405"/>
            <a:ext cx="10969239" cy="705605"/>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37" y="914407"/>
            <a:ext cx="1044004" cy="5029237"/>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3" y="914407"/>
            <a:ext cx="9169233" cy="5029237"/>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2" y="6314446"/>
            <a:ext cx="2700010" cy="316802"/>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15" y="6314446"/>
            <a:ext cx="3960014" cy="316802"/>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32" y="6314446"/>
            <a:ext cx="2700010" cy="316802"/>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tags" Target="../tags/tag25.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2.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5" Type="http://schemas.openxmlformats.org/officeDocument/2006/relationships/slideLayout" Target="../slideLayouts/slideLayout5.xml"/><Relationship Id="rId24" Type="http://schemas.openxmlformats.org/officeDocument/2006/relationships/tags" Target="../tags/tag50.xml"/><Relationship Id="rId23" Type="http://schemas.openxmlformats.org/officeDocument/2006/relationships/tags" Target="../tags/tag49.xml"/><Relationship Id="rId22" Type="http://schemas.openxmlformats.org/officeDocument/2006/relationships/tags" Target="../tags/tag48.xml"/><Relationship Id="rId21" Type="http://schemas.openxmlformats.org/officeDocument/2006/relationships/tags" Target="../tags/tag47.xml"/><Relationship Id="rId20" Type="http://schemas.openxmlformats.org/officeDocument/2006/relationships/tags" Target="../tags/tag46.xml"/><Relationship Id="rId2" Type="http://schemas.openxmlformats.org/officeDocument/2006/relationships/tags" Target="../tags/tag28.xml"/><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tags" Target="../tags/tag5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image" Target="../media/image13.svg"/><Relationship Id="rId8" Type="http://schemas.openxmlformats.org/officeDocument/2006/relationships/image" Target="../media/image12.png"/><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3" Type="http://schemas.openxmlformats.org/officeDocument/2006/relationships/slideLayout" Target="../slideLayouts/slideLayout5.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image" Target="../media/image17.svg"/><Relationship Id="rId2" Type="http://schemas.openxmlformats.org/officeDocument/2006/relationships/tags" Target="../tags/tag53.xml"/><Relationship Id="rId19" Type="http://schemas.openxmlformats.org/officeDocument/2006/relationships/image" Target="../media/image16.png"/><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image" Target="../media/image15.svg"/><Relationship Id="rId13" Type="http://schemas.openxmlformats.org/officeDocument/2006/relationships/image" Target="../media/image14.png"/><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slideLayout" Target="../slideLayouts/slideLayout5.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1" Type="http://schemas.openxmlformats.org/officeDocument/2006/relationships/slideLayout" Target="../slideLayouts/slideLayout5.xml"/><Relationship Id="rId20" Type="http://schemas.openxmlformats.org/officeDocument/2006/relationships/tags" Target="../tags/tag98.xml"/><Relationship Id="rId2" Type="http://schemas.openxmlformats.org/officeDocument/2006/relationships/tags" Target="../tags/tag80.xml"/><Relationship Id="rId19" Type="http://schemas.openxmlformats.org/officeDocument/2006/relationships/tags" Target="../tags/tag97.xml"/><Relationship Id="rId18" Type="http://schemas.openxmlformats.org/officeDocument/2006/relationships/tags" Target="../tags/tag96.xml"/><Relationship Id="rId17" Type="http://schemas.openxmlformats.org/officeDocument/2006/relationships/tags" Target="../tags/tag95.xml"/><Relationship Id="rId16" Type="http://schemas.openxmlformats.org/officeDocument/2006/relationships/tags" Target="../tags/tag94.xml"/><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79.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276350" y="3211195"/>
            <a:ext cx="9140825" cy="810895"/>
          </a:xfrm>
          <a:prstGeom prst="rect">
            <a:avLst/>
          </a:prstGeom>
          <a:noFill/>
        </p:spPr>
        <p:txBody>
          <a:bodyPr wrap="square" rtlCol="0">
            <a:noAutofit/>
          </a:bodyPr>
          <a:p>
            <a:r>
              <a:rPr lang="zh-CN" altLang="en-US" sz="4800" b="1">
                <a:solidFill>
                  <a:schemeClr val="bg1"/>
                </a:solidFill>
                <a:latin typeface="OPPOSans H" panose="00020600040101010101" pitchFamily="18" charset="-122"/>
                <a:ea typeface="OPPOSans H" panose="00020600040101010101" pitchFamily="18" charset="-122"/>
              </a:rPr>
              <a:t>卖</a:t>
            </a:r>
            <a:r>
              <a:rPr lang="en-US" altLang="zh-CN" sz="4800" b="1">
                <a:solidFill>
                  <a:schemeClr val="bg1"/>
                </a:solidFill>
                <a:latin typeface="OPPOSans H" panose="00020600040101010101" pitchFamily="18" charset="-122"/>
                <a:ea typeface="OPPOSans H" panose="00020600040101010101" pitchFamily="18" charset="-122"/>
              </a:rPr>
              <a:t> </a:t>
            </a:r>
            <a:r>
              <a:rPr lang="zh-CN" altLang="en-US" sz="4800" b="1">
                <a:solidFill>
                  <a:schemeClr val="bg1"/>
                </a:solidFill>
                <a:latin typeface="OPPOSans H" panose="00020600040101010101" pitchFamily="18" charset="-122"/>
                <a:ea typeface="OPPOSans H" panose="00020600040101010101" pitchFamily="18" charset="-122"/>
              </a:rPr>
              <a:t>场</a:t>
            </a:r>
            <a:r>
              <a:rPr lang="en-US" altLang="zh-CN" sz="4800" b="1">
                <a:solidFill>
                  <a:schemeClr val="bg1"/>
                </a:solidFill>
                <a:latin typeface="OPPOSans H" panose="00020600040101010101" pitchFamily="18" charset="-122"/>
                <a:ea typeface="OPPOSans H" panose="00020600040101010101" pitchFamily="18" charset="-122"/>
              </a:rPr>
              <a:t> </a:t>
            </a:r>
            <a:r>
              <a:rPr lang="zh-CN" altLang="en-US" sz="4800" b="1">
                <a:solidFill>
                  <a:schemeClr val="bg1"/>
                </a:solidFill>
                <a:latin typeface="OPPOSans H" panose="00020600040101010101" pitchFamily="18" charset="-122"/>
                <a:ea typeface="OPPOSans H" panose="00020600040101010101" pitchFamily="18" charset="-122"/>
              </a:rPr>
              <a:t>货</a:t>
            </a:r>
            <a:r>
              <a:rPr lang="en-US" altLang="zh-CN" sz="4800" b="1">
                <a:solidFill>
                  <a:schemeClr val="bg1"/>
                </a:solidFill>
                <a:latin typeface="OPPOSans H" panose="00020600040101010101" pitchFamily="18" charset="-122"/>
                <a:ea typeface="OPPOSans H" panose="00020600040101010101" pitchFamily="18" charset="-122"/>
              </a:rPr>
              <a:t> </a:t>
            </a:r>
            <a:r>
              <a:rPr lang="zh-CN" altLang="en-US" sz="4800" b="1">
                <a:solidFill>
                  <a:schemeClr val="bg1"/>
                </a:solidFill>
                <a:latin typeface="OPPOSans H" panose="00020600040101010101" pitchFamily="18" charset="-122"/>
                <a:ea typeface="OPPOSans H" panose="00020600040101010101" pitchFamily="18" charset="-122"/>
              </a:rPr>
              <a:t>架</a:t>
            </a:r>
            <a:r>
              <a:rPr lang="en-US" altLang="zh-CN" sz="4800" b="1">
                <a:solidFill>
                  <a:schemeClr val="bg1"/>
                </a:solidFill>
                <a:latin typeface="OPPOSans H" panose="00020600040101010101" pitchFamily="18" charset="-122"/>
                <a:ea typeface="OPPOSans H" panose="00020600040101010101" pitchFamily="18" charset="-122"/>
              </a:rPr>
              <a:t> </a:t>
            </a:r>
            <a:r>
              <a:rPr lang="zh-CN" altLang="en-US" sz="4800" b="1">
                <a:solidFill>
                  <a:schemeClr val="bg1"/>
                </a:solidFill>
                <a:latin typeface="OPPOSans H" panose="00020600040101010101" pitchFamily="18" charset="-122"/>
                <a:ea typeface="OPPOSans H" panose="00020600040101010101" pitchFamily="18" charset="-122"/>
              </a:rPr>
              <a:t>准</a:t>
            </a:r>
            <a:r>
              <a:rPr lang="en-US" altLang="zh-CN" sz="4800" b="1">
                <a:solidFill>
                  <a:schemeClr val="bg1"/>
                </a:solidFill>
                <a:latin typeface="OPPOSans H" panose="00020600040101010101" pitchFamily="18" charset="-122"/>
                <a:ea typeface="OPPOSans H" panose="00020600040101010101" pitchFamily="18" charset="-122"/>
              </a:rPr>
              <a:t> </a:t>
            </a:r>
            <a:r>
              <a:rPr lang="zh-CN" altLang="en-US" sz="4800" b="1">
                <a:solidFill>
                  <a:schemeClr val="bg1"/>
                </a:solidFill>
                <a:latin typeface="OPPOSans H" panose="00020600040101010101" pitchFamily="18" charset="-122"/>
                <a:ea typeface="OPPOSans H" panose="00020600040101010101" pitchFamily="18" charset="-122"/>
              </a:rPr>
              <a:t>入</a:t>
            </a:r>
            <a:r>
              <a:rPr lang="en-US" altLang="zh-CN" sz="4800" b="1">
                <a:solidFill>
                  <a:schemeClr val="bg1"/>
                </a:solidFill>
                <a:latin typeface="OPPOSans H" panose="00020600040101010101" pitchFamily="18" charset="-122"/>
                <a:ea typeface="OPPOSans H" panose="00020600040101010101" pitchFamily="18" charset="-122"/>
              </a:rPr>
              <a:t> </a:t>
            </a:r>
            <a:r>
              <a:rPr lang="zh-CN" altLang="en-US" sz="4800" b="1">
                <a:solidFill>
                  <a:schemeClr val="bg1"/>
                </a:solidFill>
                <a:latin typeface="OPPOSans H" panose="00020600040101010101" pitchFamily="18" charset="-122"/>
                <a:ea typeface="OPPOSans H" panose="00020600040101010101" pitchFamily="18" charset="-122"/>
              </a:rPr>
              <a:t>基</a:t>
            </a:r>
            <a:r>
              <a:rPr lang="en-US" altLang="zh-CN" sz="4800" b="1">
                <a:solidFill>
                  <a:schemeClr val="bg1"/>
                </a:solidFill>
                <a:latin typeface="OPPOSans H" panose="00020600040101010101" pitchFamily="18" charset="-122"/>
                <a:ea typeface="OPPOSans H" panose="00020600040101010101" pitchFamily="18" charset="-122"/>
              </a:rPr>
              <a:t> </a:t>
            </a:r>
            <a:r>
              <a:rPr lang="zh-CN" altLang="en-US" sz="4800" b="1">
                <a:solidFill>
                  <a:schemeClr val="bg1"/>
                </a:solidFill>
                <a:latin typeface="OPPOSans H" panose="00020600040101010101" pitchFamily="18" charset="-122"/>
                <a:ea typeface="OPPOSans H" panose="00020600040101010101" pitchFamily="18" charset="-122"/>
              </a:rPr>
              <a:t>本</a:t>
            </a:r>
            <a:r>
              <a:rPr lang="en-US" altLang="zh-CN" sz="4800" b="1">
                <a:solidFill>
                  <a:schemeClr val="bg1"/>
                </a:solidFill>
                <a:latin typeface="OPPOSans H" panose="00020600040101010101" pitchFamily="18" charset="-122"/>
                <a:ea typeface="OPPOSans H" panose="00020600040101010101" pitchFamily="18" charset="-122"/>
              </a:rPr>
              <a:t> </a:t>
            </a:r>
            <a:r>
              <a:rPr lang="zh-CN" altLang="en-US" sz="4800" b="1">
                <a:solidFill>
                  <a:schemeClr val="bg1"/>
                </a:solidFill>
                <a:latin typeface="OPPOSans H" panose="00020600040101010101" pitchFamily="18" charset="-122"/>
                <a:ea typeface="OPPOSans H" panose="00020600040101010101" pitchFamily="18" charset="-122"/>
              </a:rPr>
              <a:t>要</a:t>
            </a:r>
            <a:r>
              <a:rPr lang="en-US" altLang="zh-CN" sz="4800" b="1">
                <a:solidFill>
                  <a:schemeClr val="bg1"/>
                </a:solidFill>
                <a:latin typeface="OPPOSans H" panose="00020600040101010101" pitchFamily="18" charset="-122"/>
                <a:ea typeface="OPPOSans H" panose="00020600040101010101" pitchFamily="18" charset="-122"/>
              </a:rPr>
              <a:t> </a:t>
            </a:r>
            <a:r>
              <a:rPr lang="zh-CN" altLang="en-US" sz="4800" b="1">
                <a:solidFill>
                  <a:schemeClr val="bg1"/>
                </a:solidFill>
                <a:latin typeface="OPPOSans H" panose="00020600040101010101" pitchFamily="18" charset="-122"/>
                <a:ea typeface="OPPOSans H" panose="00020600040101010101" pitchFamily="18" charset="-122"/>
              </a:rPr>
              <a:t>求</a:t>
            </a:r>
            <a:endParaRPr lang="zh-CN" altLang="en-US" sz="4800" b="1">
              <a:solidFill>
                <a:schemeClr val="bg1"/>
              </a:solidFill>
              <a:latin typeface="OPPOSans H" panose="00020600040101010101" pitchFamily="18" charset="-122"/>
              <a:ea typeface="OPPOSans H" panose="00020600040101010101" pitchFamily="18" charset="-122"/>
            </a:endParaRPr>
          </a:p>
        </p:txBody>
      </p:sp>
      <p:sp>
        <p:nvSpPr>
          <p:cNvPr id="4" name="文本框 3"/>
          <p:cNvSpPr txBox="1"/>
          <p:nvPr/>
        </p:nvSpPr>
        <p:spPr>
          <a:xfrm>
            <a:off x="844550" y="4520565"/>
            <a:ext cx="1435735" cy="396875"/>
          </a:xfrm>
          <a:prstGeom prst="rect">
            <a:avLst/>
          </a:prstGeom>
          <a:noFill/>
        </p:spPr>
        <p:txBody>
          <a:bodyPr wrap="square" rtlCol="0">
            <a:noAutofit/>
          </a:bodyPr>
          <a:p>
            <a:endParaRPr lang="zh-CN" altLang="en-US">
              <a:solidFill>
                <a:schemeClr val="bg1"/>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5115" y="239395"/>
            <a:ext cx="5674360" cy="619125"/>
          </a:xfrm>
        </p:spPr>
        <p:txBody>
          <a:bodyPr/>
          <a:p>
            <a:r>
              <a:rPr lang="zh-CN" altLang="en-US" b="1">
                <a:solidFill>
                  <a:schemeClr val="bg2"/>
                </a:solidFill>
              </a:rPr>
              <a:t>货架基础要求</a:t>
            </a:r>
            <a:endParaRPr lang="zh-CN" altLang="en-US" b="1">
              <a:solidFill>
                <a:schemeClr val="bg2"/>
              </a:solidFill>
            </a:endParaRPr>
          </a:p>
        </p:txBody>
      </p:sp>
      <p:sp>
        <p:nvSpPr>
          <p:cNvPr id="3" name="文本框 2"/>
          <p:cNvSpPr txBox="1"/>
          <p:nvPr/>
        </p:nvSpPr>
        <p:spPr>
          <a:xfrm>
            <a:off x="709295" y="1349375"/>
            <a:ext cx="6036945" cy="4610735"/>
          </a:xfrm>
          <a:prstGeom prst="rect">
            <a:avLst/>
          </a:prstGeom>
          <a:noFill/>
        </p:spPr>
        <p:txBody>
          <a:bodyPr wrap="square" rtlCol="0">
            <a:noAutofit/>
          </a:bodyPr>
          <a:p>
            <a:endParaRPr lang="zh-CN" altLang="en-US"/>
          </a:p>
        </p:txBody>
      </p:sp>
      <p:sp>
        <p:nvSpPr>
          <p:cNvPr id="24" name="任意多边形: 形状 184"/>
          <p:cNvSpPr/>
          <p:nvPr>
            <p:custDataLst>
              <p:tags r:id="rId1"/>
            </p:custDataLst>
          </p:nvPr>
        </p:nvSpPr>
        <p:spPr>
          <a:xfrm>
            <a:off x="705803" y="2780348"/>
            <a:ext cx="10812780" cy="2778125"/>
          </a:xfrm>
          <a:custGeom>
            <a:avLst/>
            <a:gdLst>
              <a:gd name="connsiteX0" fmla="*/ 0 w 17028"/>
              <a:gd name="connsiteY0" fmla="*/ 0 h 4375"/>
              <a:gd name="connsiteX1" fmla="*/ 15934 w 17028"/>
              <a:gd name="connsiteY1" fmla="*/ 0 h 4375"/>
              <a:gd name="connsiteX2" fmla="*/ 17028 w 17028"/>
              <a:gd name="connsiteY2" fmla="*/ 1094 h 4375"/>
              <a:gd name="connsiteX3" fmla="*/ 17028 w 17028"/>
              <a:gd name="connsiteY3" fmla="*/ 1094 h 4375"/>
              <a:gd name="connsiteX4" fmla="*/ 15934 w 17028"/>
              <a:gd name="connsiteY4" fmla="*/ 2187 h 4375"/>
              <a:gd name="connsiteX5" fmla="*/ 1094 w 17028"/>
              <a:gd name="connsiteY5" fmla="*/ 2187 h 4375"/>
              <a:gd name="connsiteX6" fmla="*/ 0 w 17028"/>
              <a:gd name="connsiteY6" fmla="*/ 3281 h 4375"/>
              <a:gd name="connsiteX7" fmla="*/ 0 w 17028"/>
              <a:gd name="connsiteY7" fmla="*/ 3281 h 4375"/>
              <a:gd name="connsiteX8" fmla="*/ 1094 w 17028"/>
              <a:gd name="connsiteY8" fmla="*/ 4375 h 4375"/>
              <a:gd name="connsiteX9" fmla="*/ 16972 w 17028"/>
              <a:gd name="connsiteY9" fmla="*/ 4375 h 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28" h="4375">
                <a:moveTo>
                  <a:pt x="0" y="0"/>
                </a:moveTo>
                <a:lnTo>
                  <a:pt x="15934" y="0"/>
                </a:lnTo>
                <a:cubicBezTo>
                  <a:pt x="16538" y="0"/>
                  <a:pt x="17028" y="490"/>
                  <a:pt x="17028" y="1094"/>
                </a:cubicBezTo>
                <a:lnTo>
                  <a:pt x="17028" y="1094"/>
                </a:lnTo>
                <a:cubicBezTo>
                  <a:pt x="17028" y="1698"/>
                  <a:pt x="16538" y="2187"/>
                  <a:pt x="15934" y="2187"/>
                </a:cubicBezTo>
                <a:lnTo>
                  <a:pt x="1094" y="2187"/>
                </a:lnTo>
                <a:cubicBezTo>
                  <a:pt x="490" y="2187"/>
                  <a:pt x="0" y="2677"/>
                  <a:pt x="0" y="3281"/>
                </a:cubicBezTo>
                <a:lnTo>
                  <a:pt x="0" y="3281"/>
                </a:lnTo>
                <a:cubicBezTo>
                  <a:pt x="0" y="3885"/>
                  <a:pt x="490" y="4375"/>
                  <a:pt x="1094" y="4375"/>
                </a:cubicBezTo>
                <a:lnTo>
                  <a:pt x="16972" y="4375"/>
                </a:lnTo>
              </a:path>
            </a:pathLst>
          </a:custGeom>
          <a:noFill/>
          <a:ln w="101600" cap="rnd">
            <a:gradFill>
              <a:gsLst>
                <a:gs pos="17000">
                  <a:srgbClr val="FF671C"/>
                </a:gs>
                <a:gs pos="100000">
                  <a:srgbClr val="EF5E14"/>
                </a:gs>
              </a:gsLst>
              <a:lin ang="6180000" scaled="1"/>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endParaRPr lang="zh-CN" altLang="en-US"/>
          </a:p>
        </p:txBody>
      </p:sp>
      <p:sp>
        <p:nvSpPr>
          <p:cNvPr id="25" name="任意多边形: 形状 185"/>
          <p:cNvSpPr/>
          <p:nvPr>
            <p:custDataLst>
              <p:tags r:id="rId2"/>
            </p:custDataLst>
          </p:nvPr>
        </p:nvSpPr>
        <p:spPr>
          <a:xfrm>
            <a:off x="11323638" y="5376228"/>
            <a:ext cx="254107" cy="363413"/>
          </a:xfrm>
          <a:custGeom>
            <a:avLst/>
            <a:gdLst>
              <a:gd name="connsiteX0" fmla="*/ 245592 w 254107"/>
              <a:gd name="connsiteY0" fmla="*/ 164547 h 363413"/>
              <a:gd name="connsiteX1" fmla="*/ 34671 w 254107"/>
              <a:gd name="connsiteY1" fmla="*/ 4450 h 363413"/>
              <a:gd name="connsiteX2" fmla="*/ 0 w 254107"/>
              <a:gd name="connsiteY2" fmla="*/ 21672 h 363413"/>
              <a:gd name="connsiteX3" fmla="*/ 0 w 254107"/>
              <a:gd name="connsiteY3" fmla="*/ 341788 h 363413"/>
              <a:gd name="connsiteX4" fmla="*/ 34671 w 254107"/>
              <a:gd name="connsiteY4" fmla="*/ 359009 h 363413"/>
              <a:gd name="connsiteX5" fmla="*/ 245592 w 254107"/>
              <a:gd name="connsiteY5" fmla="*/ 198913 h 363413"/>
              <a:gd name="connsiteX6" fmla="*/ 245592 w 254107"/>
              <a:gd name="connsiteY6" fmla="*/ 164547 h 36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107" h="363413">
                <a:moveTo>
                  <a:pt x="245592" y="164547"/>
                </a:moveTo>
                <a:lnTo>
                  <a:pt x="34671" y="4450"/>
                </a:lnTo>
                <a:cubicBezTo>
                  <a:pt x="20422" y="-6370"/>
                  <a:pt x="0" y="3765"/>
                  <a:pt x="0" y="21672"/>
                </a:cubicBezTo>
                <a:lnTo>
                  <a:pt x="0" y="341788"/>
                </a:lnTo>
                <a:cubicBezTo>
                  <a:pt x="0" y="359619"/>
                  <a:pt x="20422" y="369753"/>
                  <a:pt x="34671" y="359009"/>
                </a:cubicBezTo>
                <a:lnTo>
                  <a:pt x="245592" y="198913"/>
                </a:lnTo>
                <a:cubicBezTo>
                  <a:pt x="256946" y="190302"/>
                  <a:pt x="256946" y="173234"/>
                  <a:pt x="245592" y="164547"/>
                </a:cubicBezTo>
                <a:close/>
              </a:path>
            </a:pathLst>
          </a:custGeom>
          <a:solidFill>
            <a:srgbClr val="FF671C"/>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endParaRPr lang="zh-CN" altLang="en-US"/>
          </a:p>
        </p:txBody>
      </p:sp>
      <p:sp>
        <p:nvSpPr>
          <p:cNvPr id="254" name="任意多边形: 形状 253"/>
          <p:cNvSpPr/>
          <p:nvPr>
            <p:custDataLst>
              <p:tags r:id="rId3"/>
            </p:custDataLst>
          </p:nvPr>
        </p:nvSpPr>
        <p:spPr>
          <a:xfrm>
            <a:off x="614363" y="2635568"/>
            <a:ext cx="289255" cy="289255"/>
          </a:xfrm>
          <a:custGeom>
            <a:avLst/>
            <a:gdLst>
              <a:gd name="connsiteX0" fmla="*/ 289255 w 289255"/>
              <a:gd name="connsiteY0" fmla="*/ 144628 h 289255"/>
              <a:gd name="connsiteX1" fmla="*/ 144628 w 289255"/>
              <a:gd name="connsiteY1" fmla="*/ 289255 h 289255"/>
              <a:gd name="connsiteX2" fmla="*/ 0 w 289255"/>
              <a:gd name="connsiteY2" fmla="*/ 144628 h 289255"/>
              <a:gd name="connsiteX3" fmla="*/ 144628 w 289255"/>
              <a:gd name="connsiteY3" fmla="*/ 0 h 289255"/>
              <a:gd name="connsiteX4" fmla="*/ 289255 w 289255"/>
              <a:gd name="connsiteY4" fmla="*/ 144628 h 28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55" h="289255">
                <a:moveTo>
                  <a:pt x="289255" y="144628"/>
                </a:moveTo>
                <a:cubicBezTo>
                  <a:pt x="289255" y="224503"/>
                  <a:pt x="224503" y="289255"/>
                  <a:pt x="144628" y="289255"/>
                </a:cubicBezTo>
                <a:cubicBezTo>
                  <a:pt x="64752" y="289255"/>
                  <a:pt x="0" y="224503"/>
                  <a:pt x="0" y="144628"/>
                </a:cubicBezTo>
                <a:cubicBezTo>
                  <a:pt x="0" y="64752"/>
                  <a:pt x="64752" y="0"/>
                  <a:pt x="144628" y="0"/>
                </a:cubicBezTo>
                <a:cubicBezTo>
                  <a:pt x="224503" y="0"/>
                  <a:pt x="289255" y="64752"/>
                  <a:pt x="289255" y="144628"/>
                </a:cubicBezTo>
                <a:close/>
              </a:path>
            </a:pathLst>
          </a:custGeom>
          <a:gradFill>
            <a:gsLst>
              <a:gs pos="11000">
                <a:srgbClr val="FFAE41"/>
              </a:gs>
              <a:gs pos="75000">
                <a:srgbClr val="FFDC7A"/>
              </a:gs>
              <a:gs pos="13000">
                <a:srgbClr val="FF6B2E"/>
              </a:gs>
              <a:gs pos="100000">
                <a:srgbClr val="FFF6B6"/>
              </a:gs>
            </a:gsLst>
            <a:lin ang="18900000"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endParaRPr lang="zh-CN" altLang="en-US"/>
          </a:p>
        </p:txBody>
      </p:sp>
      <p:sp useBgFill="1">
        <p:nvSpPr>
          <p:cNvPr id="89" name="任意多边形: 形状 189"/>
          <p:cNvSpPr/>
          <p:nvPr>
            <p:custDataLst>
              <p:tags r:id="rId4"/>
            </p:custDataLst>
          </p:nvPr>
        </p:nvSpPr>
        <p:spPr>
          <a:xfrm>
            <a:off x="1160463" y="1855153"/>
            <a:ext cx="3173730" cy="1870075"/>
          </a:xfrm>
          <a:custGeom>
            <a:avLst/>
            <a:gdLst>
              <a:gd name="connsiteX0" fmla="*/ 2253768 w 2331796"/>
              <a:gd name="connsiteY0" fmla="*/ 0 h 1870252"/>
              <a:gd name="connsiteX1" fmla="*/ 78029 w 2331796"/>
              <a:gd name="connsiteY1" fmla="*/ 0 h 1870252"/>
              <a:gd name="connsiteX2" fmla="*/ 0 w 2331796"/>
              <a:gd name="connsiteY2" fmla="*/ 78029 h 1870252"/>
              <a:gd name="connsiteX3" fmla="*/ 0 w 2331796"/>
              <a:gd name="connsiteY3" fmla="*/ 1792224 h 1870252"/>
              <a:gd name="connsiteX4" fmla="*/ 78029 w 2331796"/>
              <a:gd name="connsiteY4" fmla="*/ 1870253 h 1870252"/>
              <a:gd name="connsiteX5" fmla="*/ 2253768 w 2331796"/>
              <a:gd name="connsiteY5" fmla="*/ 1870253 h 1870252"/>
              <a:gd name="connsiteX6" fmla="*/ 2331796 w 2331796"/>
              <a:gd name="connsiteY6" fmla="*/ 1792224 h 1870252"/>
              <a:gd name="connsiteX7" fmla="*/ 2331796 w 2331796"/>
              <a:gd name="connsiteY7" fmla="*/ 78029 h 1870252"/>
              <a:gd name="connsiteX8" fmla="*/ 2253768 w 2331796"/>
              <a:gd name="connsiteY8" fmla="*/ 0 h 18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796" h="1870252">
                <a:moveTo>
                  <a:pt x="2253768" y="0"/>
                </a:moveTo>
                <a:lnTo>
                  <a:pt x="78029" y="0"/>
                </a:lnTo>
                <a:cubicBezTo>
                  <a:pt x="34900" y="0"/>
                  <a:pt x="0" y="34900"/>
                  <a:pt x="0" y="78029"/>
                </a:cubicBezTo>
                <a:lnTo>
                  <a:pt x="0" y="1792224"/>
                </a:lnTo>
                <a:cubicBezTo>
                  <a:pt x="0" y="1835353"/>
                  <a:pt x="34900" y="1870253"/>
                  <a:pt x="78029" y="1870253"/>
                </a:cubicBezTo>
                <a:lnTo>
                  <a:pt x="2253768" y="1870253"/>
                </a:lnTo>
                <a:cubicBezTo>
                  <a:pt x="2296897" y="1870253"/>
                  <a:pt x="2331796" y="1835353"/>
                  <a:pt x="2331796" y="1792224"/>
                </a:cubicBezTo>
                <a:lnTo>
                  <a:pt x="2331796" y="78029"/>
                </a:lnTo>
                <a:cubicBezTo>
                  <a:pt x="2331796" y="34976"/>
                  <a:pt x="2296821" y="0"/>
                  <a:pt x="2253768" y="0"/>
                </a:cubicBezTo>
                <a:close/>
              </a:path>
            </a:pathLst>
          </a:custGeom>
          <a:ln w="7620" cap="flat">
            <a:solidFill>
              <a:srgbClr val="2C96F2">
                <a:alpha val="20000"/>
              </a:srgbClr>
            </a:solidFill>
            <a:prstDash val="solid"/>
            <a:miter/>
          </a:ln>
          <a:effectLst>
            <a:outerShdw blurRad="152400" dist="38100" dir="1200000" algn="t" rotWithShape="0">
              <a:srgbClr val="2C96F2">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lvl="0" algn="l">
              <a:buClrTx/>
              <a:buSzTx/>
              <a:buFontTx/>
            </a:pPr>
            <a:endParaRPr lang="zh-CN" altLang="en-US">
              <a:sym typeface="+mn-ea"/>
            </a:endParaRPr>
          </a:p>
        </p:txBody>
      </p:sp>
      <p:sp useBgFill="1">
        <p:nvSpPr>
          <p:cNvPr id="80" name="任意多边形: 形状 189"/>
          <p:cNvSpPr/>
          <p:nvPr>
            <p:custDataLst>
              <p:tags r:id="rId5"/>
            </p:custDataLst>
          </p:nvPr>
        </p:nvSpPr>
        <p:spPr>
          <a:xfrm>
            <a:off x="1159828" y="1855153"/>
            <a:ext cx="3173730" cy="1870075"/>
          </a:xfrm>
          <a:custGeom>
            <a:avLst/>
            <a:gdLst>
              <a:gd name="connsiteX0" fmla="*/ 2253768 w 2331796"/>
              <a:gd name="connsiteY0" fmla="*/ 0 h 1870252"/>
              <a:gd name="connsiteX1" fmla="*/ 78029 w 2331796"/>
              <a:gd name="connsiteY1" fmla="*/ 0 h 1870252"/>
              <a:gd name="connsiteX2" fmla="*/ 0 w 2331796"/>
              <a:gd name="connsiteY2" fmla="*/ 78029 h 1870252"/>
              <a:gd name="connsiteX3" fmla="*/ 0 w 2331796"/>
              <a:gd name="connsiteY3" fmla="*/ 1792224 h 1870252"/>
              <a:gd name="connsiteX4" fmla="*/ 78029 w 2331796"/>
              <a:gd name="connsiteY4" fmla="*/ 1870253 h 1870252"/>
              <a:gd name="connsiteX5" fmla="*/ 2253768 w 2331796"/>
              <a:gd name="connsiteY5" fmla="*/ 1870253 h 1870252"/>
              <a:gd name="connsiteX6" fmla="*/ 2331796 w 2331796"/>
              <a:gd name="connsiteY6" fmla="*/ 1792224 h 1870252"/>
              <a:gd name="connsiteX7" fmla="*/ 2331796 w 2331796"/>
              <a:gd name="connsiteY7" fmla="*/ 78029 h 1870252"/>
              <a:gd name="connsiteX8" fmla="*/ 2253768 w 2331796"/>
              <a:gd name="connsiteY8" fmla="*/ 0 h 18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796" h="1870252">
                <a:moveTo>
                  <a:pt x="2253768" y="0"/>
                </a:moveTo>
                <a:lnTo>
                  <a:pt x="78029" y="0"/>
                </a:lnTo>
                <a:cubicBezTo>
                  <a:pt x="34900" y="0"/>
                  <a:pt x="0" y="34900"/>
                  <a:pt x="0" y="78029"/>
                </a:cubicBezTo>
                <a:lnTo>
                  <a:pt x="0" y="1792224"/>
                </a:lnTo>
                <a:cubicBezTo>
                  <a:pt x="0" y="1835353"/>
                  <a:pt x="34900" y="1870253"/>
                  <a:pt x="78029" y="1870253"/>
                </a:cubicBezTo>
                <a:lnTo>
                  <a:pt x="2253768" y="1870253"/>
                </a:lnTo>
                <a:cubicBezTo>
                  <a:pt x="2296897" y="1870253"/>
                  <a:pt x="2331796" y="1835353"/>
                  <a:pt x="2331796" y="1792224"/>
                </a:cubicBezTo>
                <a:lnTo>
                  <a:pt x="2331796" y="78029"/>
                </a:lnTo>
                <a:cubicBezTo>
                  <a:pt x="2331796" y="34976"/>
                  <a:pt x="2296821" y="0"/>
                  <a:pt x="2253768" y="0"/>
                </a:cubicBezTo>
                <a:close/>
              </a:path>
            </a:pathLst>
          </a:custGeom>
          <a:solidFill>
            <a:srgbClr val="FFFFFF">
              <a:alpha val="20000"/>
            </a:srgbClr>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lvl="0" algn="l">
              <a:buClrTx/>
              <a:buSzTx/>
              <a:buFontTx/>
            </a:pPr>
            <a:endParaRPr lang="zh-CN" altLang="en-US">
              <a:sym typeface="+mn-ea"/>
            </a:endParaRPr>
          </a:p>
        </p:txBody>
      </p:sp>
      <p:sp>
        <p:nvSpPr>
          <p:cNvPr id="91" name="文本框 90"/>
          <p:cNvSpPr txBox="1"/>
          <p:nvPr>
            <p:custDataLst>
              <p:tags r:id="rId6"/>
            </p:custDataLst>
          </p:nvPr>
        </p:nvSpPr>
        <p:spPr>
          <a:xfrm>
            <a:off x="1378585" y="2008505"/>
            <a:ext cx="2798445" cy="481965"/>
          </a:xfrm>
          <a:prstGeom prst="rect">
            <a:avLst/>
          </a:prstGeom>
          <a:noFill/>
        </p:spPr>
        <p:txBody>
          <a:bodyPr wrap="square" lIns="0" tIns="0" rIns="0" bIns="0" rtlCol="0" anchor="b" anchorCtr="0">
            <a:noAutofit/>
          </a:bodyPr>
          <a:lstStyle/>
          <a:p>
            <a:pPr lvl="0" algn="just">
              <a:lnSpc>
                <a:spcPct val="110000"/>
              </a:lnSpc>
              <a:buClrTx/>
              <a:buSzTx/>
              <a:buFontTx/>
            </a:pPr>
            <a:r>
              <a:rPr lang="en-US" altLang="zh-CN" b="1">
                <a:solidFill>
                  <a:srgbClr val="FF671C"/>
                </a:solidFill>
                <a:sym typeface="+mn-ea"/>
              </a:rPr>
              <a:t>1</a:t>
            </a:r>
            <a:r>
              <a:rPr lang="zh-CN" altLang="en-US" b="1">
                <a:solidFill>
                  <a:srgbClr val="FF671C"/>
                </a:solidFill>
                <a:sym typeface="+mn-ea"/>
              </a:rPr>
              <a:t>、质量与厚度要求</a:t>
            </a:r>
            <a:endParaRPr lang="zh-CN" altLang="en-US" b="1">
              <a:solidFill>
                <a:srgbClr val="FF671C"/>
              </a:solidFill>
              <a:sym typeface="+mn-ea"/>
            </a:endParaRPr>
          </a:p>
        </p:txBody>
      </p:sp>
      <p:sp>
        <p:nvSpPr>
          <p:cNvPr id="92" name="文本框 91"/>
          <p:cNvSpPr txBox="1"/>
          <p:nvPr>
            <p:custDataLst>
              <p:tags r:id="rId7"/>
            </p:custDataLst>
          </p:nvPr>
        </p:nvSpPr>
        <p:spPr>
          <a:xfrm>
            <a:off x="1378585" y="2635885"/>
            <a:ext cx="2741295" cy="793115"/>
          </a:xfrm>
          <a:prstGeom prst="rect">
            <a:avLst/>
          </a:prstGeom>
          <a:noFill/>
        </p:spPr>
        <p:txBody>
          <a:bodyPr wrap="square" lIns="0" tIns="0" rIns="0" bIns="0" rtlCol="0" anchor="t" anchorCtr="0">
            <a:noAutofit/>
          </a:bodyPr>
          <a:lstStyle/>
          <a:p>
            <a:pPr marL="189230" indent="-189230" algn="just" fontAlgn="auto">
              <a:lnSpc>
                <a:spcPct val="150000"/>
              </a:lnSpc>
              <a:buFont typeface="Arial" panose="020B0604020202020204" pitchFamily="34" charset="0"/>
              <a:buChar char="•"/>
            </a:pPr>
            <a:r>
              <a:rPr lang="zh-CN" altLang="en-US" sz="1200">
                <a:solidFill>
                  <a:srgbClr val="000000">
                    <a:lumMod val="85000"/>
                    <a:lumOff val="15000"/>
                  </a:srgbClr>
                </a:solidFill>
                <a:sym typeface="+mn-ea"/>
              </a:rPr>
              <a:t>材质需符合设计标准，如冷轧钢、不锈钢、高密度材质等，明确材质品牌；</a:t>
            </a:r>
            <a:br>
              <a:rPr lang="zh-CN" altLang="en-US" sz="1200">
                <a:solidFill>
                  <a:srgbClr val="000000">
                    <a:lumMod val="85000"/>
                    <a:lumOff val="15000"/>
                  </a:srgbClr>
                </a:solidFill>
                <a:sym typeface="+mn-ea"/>
              </a:rPr>
            </a:br>
            <a:r>
              <a:rPr lang="zh-CN" altLang="en-US" sz="1200">
                <a:solidFill>
                  <a:srgbClr val="FF0000"/>
                </a:solidFill>
                <a:sym typeface="+mn-ea"/>
              </a:rPr>
              <a:t>（厚度与重量要求如后图所示）</a:t>
            </a:r>
            <a:endParaRPr lang="zh-CN" altLang="en-US" sz="1200">
              <a:solidFill>
                <a:srgbClr val="FF0000"/>
              </a:solidFill>
              <a:sym typeface="+mn-ea"/>
            </a:endParaRPr>
          </a:p>
        </p:txBody>
      </p:sp>
      <p:sp useBgFill="1">
        <p:nvSpPr>
          <p:cNvPr id="88" name="任意多边形: 形状 189"/>
          <p:cNvSpPr/>
          <p:nvPr>
            <p:custDataLst>
              <p:tags r:id="rId8"/>
            </p:custDataLst>
          </p:nvPr>
        </p:nvSpPr>
        <p:spPr>
          <a:xfrm>
            <a:off x="4514533" y="1855153"/>
            <a:ext cx="3173730" cy="1870075"/>
          </a:xfrm>
          <a:custGeom>
            <a:avLst/>
            <a:gdLst>
              <a:gd name="connsiteX0" fmla="*/ 2253768 w 2331796"/>
              <a:gd name="connsiteY0" fmla="*/ 0 h 1870252"/>
              <a:gd name="connsiteX1" fmla="*/ 78029 w 2331796"/>
              <a:gd name="connsiteY1" fmla="*/ 0 h 1870252"/>
              <a:gd name="connsiteX2" fmla="*/ 0 w 2331796"/>
              <a:gd name="connsiteY2" fmla="*/ 78029 h 1870252"/>
              <a:gd name="connsiteX3" fmla="*/ 0 w 2331796"/>
              <a:gd name="connsiteY3" fmla="*/ 1792224 h 1870252"/>
              <a:gd name="connsiteX4" fmla="*/ 78029 w 2331796"/>
              <a:gd name="connsiteY4" fmla="*/ 1870253 h 1870252"/>
              <a:gd name="connsiteX5" fmla="*/ 2253768 w 2331796"/>
              <a:gd name="connsiteY5" fmla="*/ 1870253 h 1870252"/>
              <a:gd name="connsiteX6" fmla="*/ 2331796 w 2331796"/>
              <a:gd name="connsiteY6" fmla="*/ 1792224 h 1870252"/>
              <a:gd name="connsiteX7" fmla="*/ 2331796 w 2331796"/>
              <a:gd name="connsiteY7" fmla="*/ 78029 h 1870252"/>
              <a:gd name="connsiteX8" fmla="*/ 2253768 w 2331796"/>
              <a:gd name="connsiteY8" fmla="*/ 0 h 18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796" h="1870252">
                <a:moveTo>
                  <a:pt x="2253768" y="0"/>
                </a:moveTo>
                <a:lnTo>
                  <a:pt x="78029" y="0"/>
                </a:lnTo>
                <a:cubicBezTo>
                  <a:pt x="34900" y="0"/>
                  <a:pt x="0" y="34900"/>
                  <a:pt x="0" y="78029"/>
                </a:cubicBezTo>
                <a:lnTo>
                  <a:pt x="0" y="1792224"/>
                </a:lnTo>
                <a:cubicBezTo>
                  <a:pt x="0" y="1835353"/>
                  <a:pt x="34900" y="1870253"/>
                  <a:pt x="78029" y="1870253"/>
                </a:cubicBezTo>
                <a:lnTo>
                  <a:pt x="2253768" y="1870253"/>
                </a:lnTo>
                <a:cubicBezTo>
                  <a:pt x="2296897" y="1870253"/>
                  <a:pt x="2331796" y="1835353"/>
                  <a:pt x="2331796" y="1792224"/>
                </a:cubicBezTo>
                <a:lnTo>
                  <a:pt x="2331796" y="78029"/>
                </a:lnTo>
                <a:cubicBezTo>
                  <a:pt x="2331796" y="34976"/>
                  <a:pt x="2296821" y="0"/>
                  <a:pt x="2253768" y="0"/>
                </a:cubicBezTo>
                <a:close/>
              </a:path>
            </a:pathLst>
          </a:custGeom>
          <a:ln w="7620" cap="flat">
            <a:solidFill>
              <a:srgbClr val="2C96F2">
                <a:alpha val="20000"/>
              </a:srgbClr>
            </a:solidFill>
            <a:prstDash val="solid"/>
            <a:miter/>
          </a:ln>
          <a:effectLst>
            <a:outerShdw blurRad="152400" dist="38100" dir="1200000" algn="t" rotWithShape="0">
              <a:srgbClr val="2C96F2">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lvl="0" algn="l">
              <a:buClrTx/>
              <a:buSzTx/>
              <a:buFontTx/>
            </a:pPr>
            <a:endParaRPr lang="zh-CN" altLang="en-US">
              <a:sym typeface="+mn-ea"/>
            </a:endParaRPr>
          </a:p>
        </p:txBody>
      </p:sp>
      <p:sp useBgFill="1">
        <p:nvSpPr>
          <p:cNvPr id="93" name="任意多边形: 形状 189"/>
          <p:cNvSpPr/>
          <p:nvPr>
            <p:custDataLst>
              <p:tags r:id="rId9"/>
            </p:custDataLst>
          </p:nvPr>
        </p:nvSpPr>
        <p:spPr>
          <a:xfrm>
            <a:off x="4513898" y="1855153"/>
            <a:ext cx="3173730" cy="1870075"/>
          </a:xfrm>
          <a:custGeom>
            <a:avLst/>
            <a:gdLst>
              <a:gd name="connsiteX0" fmla="*/ 2253768 w 2331796"/>
              <a:gd name="connsiteY0" fmla="*/ 0 h 1870252"/>
              <a:gd name="connsiteX1" fmla="*/ 78029 w 2331796"/>
              <a:gd name="connsiteY1" fmla="*/ 0 h 1870252"/>
              <a:gd name="connsiteX2" fmla="*/ 0 w 2331796"/>
              <a:gd name="connsiteY2" fmla="*/ 78029 h 1870252"/>
              <a:gd name="connsiteX3" fmla="*/ 0 w 2331796"/>
              <a:gd name="connsiteY3" fmla="*/ 1792224 h 1870252"/>
              <a:gd name="connsiteX4" fmla="*/ 78029 w 2331796"/>
              <a:gd name="connsiteY4" fmla="*/ 1870253 h 1870252"/>
              <a:gd name="connsiteX5" fmla="*/ 2253768 w 2331796"/>
              <a:gd name="connsiteY5" fmla="*/ 1870253 h 1870252"/>
              <a:gd name="connsiteX6" fmla="*/ 2331796 w 2331796"/>
              <a:gd name="connsiteY6" fmla="*/ 1792224 h 1870252"/>
              <a:gd name="connsiteX7" fmla="*/ 2331796 w 2331796"/>
              <a:gd name="connsiteY7" fmla="*/ 78029 h 1870252"/>
              <a:gd name="connsiteX8" fmla="*/ 2253768 w 2331796"/>
              <a:gd name="connsiteY8" fmla="*/ 0 h 18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796" h="1870252">
                <a:moveTo>
                  <a:pt x="2253768" y="0"/>
                </a:moveTo>
                <a:lnTo>
                  <a:pt x="78029" y="0"/>
                </a:lnTo>
                <a:cubicBezTo>
                  <a:pt x="34900" y="0"/>
                  <a:pt x="0" y="34900"/>
                  <a:pt x="0" y="78029"/>
                </a:cubicBezTo>
                <a:lnTo>
                  <a:pt x="0" y="1792224"/>
                </a:lnTo>
                <a:cubicBezTo>
                  <a:pt x="0" y="1835353"/>
                  <a:pt x="34900" y="1870253"/>
                  <a:pt x="78029" y="1870253"/>
                </a:cubicBezTo>
                <a:lnTo>
                  <a:pt x="2253768" y="1870253"/>
                </a:lnTo>
                <a:cubicBezTo>
                  <a:pt x="2296897" y="1870253"/>
                  <a:pt x="2331796" y="1835353"/>
                  <a:pt x="2331796" y="1792224"/>
                </a:cubicBezTo>
                <a:lnTo>
                  <a:pt x="2331796" y="78029"/>
                </a:lnTo>
                <a:cubicBezTo>
                  <a:pt x="2331796" y="34976"/>
                  <a:pt x="2296821" y="0"/>
                  <a:pt x="2253768" y="0"/>
                </a:cubicBezTo>
                <a:close/>
              </a:path>
            </a:pathLst>
          </a:custGeom>
          <a:solidFill>
            <a:srgbClr val="FFFFFF">
              <a:alpha val="20000"/>
            </a:srgbClr>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lvl="0" algn="l">
              <a:buClrTx/>
              <a:buSzTx/>
              <a:buFontTx/>
            </a:pPr>
            <a:endParaRPr lang="zh-CN" altLang="en-US">
              <a:sym typeface="+mn-ea"/>
            </a:endParaRPr>
          </a:p>
        </p:txBody>
      </p:sp>
      <p:sp>
        <p:nvSpPr>
          <p:cNvPr id="94" name="文本框 93"/>
          <p:cNvSpPr txBox="1"/>
          <p:nvPr>
            <p:custDataLst>
              <p:tags r:id="rId10"/>
            </p:custDataLst>
          </p:nvPr>
        </p:nvSpPr>
        <p:spPr>
          <a:xfrm>
            <a:off x="4732655" y="2008505"/>
            <a:ext cx="2797810" cy="320675"/>
          </a:xfrm>
          <a:prstGeom prst="rect">
            <a:avLst/>
          </a:prstGeom>
          <a:noFill/>
        </p:spPr>
        <p:txBody>
          <a:bodyPr wrap="square" lIns="0" tIns="0" rIns="0" bIns="0" rtlCol="0" anchor="b" anchorCtr="0">
            <a:noAutofit/>
          </a:bodyPr>
          <a:lstStyle/>
          <a:p>
            <a:pPr lvl="0" algn="just">
              <a:lnSpc>
                <a:spcPct val="110000"/>
              </a:lnSpc>
              <a:buClrTx/>
              <a:buSzTx/>
              <a:buFontTx/>
            </a:pPr>
            <a:r>
              <a:rPr lang="zh-CN" altLang="en-US" b="1">
                <a:solidFill>
                  <a:srgbClr val="FF671C"/>
                </a:solidFill>
                <a:sym typeface="+mn-ea"/>
              </a:rPr>
              <a:t>2、结构与加工精度</a:t>
            </a:r>
            <a:endParaRPr lang="zh-CN" altLang="en-US" b="1">
              <a:solidFill>
                <a:srgbClr val="2C96F2"/>
              </a:solidFill>
              <a:sym typeface="+mn-ea"/>
            </a:endParaRPr>
          </a:p>
        </p:txBody>
      </p:sp>
      <p:sp>
        <p:nvSpPr>
          <p:cNvPr id="95" name="文本框 94"/>
          <p:cNvSpPr txBox="1"/>
          <p:nvPr>
            <p:custDataLst>
              <p:tags r:id="rId11"/>
            </p:custDataLst>
          </p:nvPr>
        </p:nvSpPr>
        <p:spPr>
          <a:xfrm>
            <a:off x="4590415" y="2420620"/>
            <a:ext cx="3017520" cy="1304925"/>
          </a:xfrm>
          <a:prstGeom prst="rect">
            <a:avLst/>
          </a:prstGeom>
          <a:noFill/>
        </p:spPr>
        <p:txBody>
          <a:bodyPr wrap="square" lIns="0" tIns="0" rIns="0" bIns="0" rtlCol="0" anchor="t" anchorCtr="0">
            <a:noAutofit/>
          </a:bodyPr>
          <a:lstStyle/>
          <a:p>
            <a:pPr marL="189230" indent="-189230" algn="l" fontAlgn="auto">
              <a:lnSpc>
                <a:spcPct val="150000"/>
              </a:lnSpc>
              <a:buFont typeface="Arial" panose="020B0604020202020204" pitchFamily="34" charset="0"/>
              <a:buChar char="•"/>
            </a:pPr>
            <a:r>
              <a:rPr lang="zh-CN" altLang="en-US" sz="1200">
                <a:solidFill>
                  <a:srgbClr val="000000">
                    <a:lumMod val="85000"/>
                    <a:lumOff val="15000"/>
                  </a:srgbClr>
                </a:solidFill>
                <a:sym typeface="+mn-ea"/>
              </a:rPr>
              <a:t>边缘平面：无毛刺、锐边，层板表面平整，无凸起、凹陷，确保货物放置平稳；</a:t>
            </a:r>
            <a:br>
              <a:rPr lang="zh-CN" altLang="en-US" sz="1200">
                <a:solidFill>
                  <a:srgbClr val="000000">
                    <a:lumMod val="85000"/>
                    <a:lumOff val="15000"/>
                  </a:srgbClr>
                </a:solidFill>
                <a:sym typeface="+mn-ea"/>
              </a:rPr>
            </a:br>
            <a:r>
              <a:rPr lang="zh-CN" altLang="en-US" sz="1200">
                <a:solidFill>
                  <a:srgbClr val="000000">
                    <a:lumMod val="85000"/>
                    <a:lumOff val="15000"/>
                  </a:srgbClr>
                </a:solidFill>
                <a:sym typeface="+mn-ea"/>
              </a:rPr>
              <a:t>连接适配性：安装孔</a:t>
            </a:r>
            <a:r>
              <a:rPr lang="en-US" altLang="zh-CN" sz="1200">
                <a:solidFill>
                  <a:srgbClr val="000000">
                    <a:lumMod val="85000"/>
                    <a:lumOff val="15000"/>
                  </a:srgbClr>
                </a:solidFill>
                <a:sym typeface="+mn-ea"/>
              </a:rPr>
              <a:t>/</a:t>
            </a:r>
            <a:r>
              <a:rPr lang="zh-CN" altLang="en-US" sz="1200">
                <a:solidFill>
                  <a:srgbClr val="000000">
                    <a:lumMod val="85000"/>
                    <a:lumOff val="15000"/>
                  </a:srgbClr>
                </a:solidFill>
                <a:sym typeface="+mn-ea"/>
              </a:rPr>
              <a:t>槽位置精度偏差</a:t>
            </a:r>
            <a:r>
              <a:rPr lang="en-US" altLang="zh-CN" sz="1200">
                <a:solidFill>
                  <a:srgbClr val="000000">
                    <a:lumMod val="85000"/>
                    <a:lumOff val="15000"/>
                  </a:srgbClr>
                </a:solidFill>
                <a:sym typeface="+mn-ea"/>
              </a:rPr>
              <a:t>≤1mm</a:t>
            </a:r>
            <a:r>
              <a:rPr lang="zh-CN" altLang="en-US" sz="1200">
                <a:solidFill>
                  <a:srgbClr val="000000">
                    <a:lumMod val="85000"/>
                    <a:lumOff val="15000"/>
                  </a:srgbClr>
                </a:solidFill>
                <a:sym typeface="+mn-ea"/>
              </a:rPr>
              <a:t>与货架立柱</a:t>
            </a:r>
            <a:r>
              <a:rPr lang="en-US" altLang="zh-CN" sz="1200">
                <a:solidFill>
                  <a:srgbClr val="000000">
                    <a:lumMod val="85000"/>
                    <a:lumOff val="15000"/>
                  </a:srgbClr>
                </a:solidFill>
                <a:sym typeface="+mn-ea"/>
              </a:rPr>
              <a:t>/</a:t>
            </a:r>
            <a:r>
              <a:rPr lang="zh-CN" altLang="en-US" sz="1200">
                <a:solidFill>
                  <a:srgbClr val="000000">
                    <a:lumMod val="85000"/>
                    <a:lumOff val="15000"/>
                  </a:srgbClr>
                </a:solidFill>
                <a:sym typeface="+mn-ea"/>
              </a:rPr>
              <a:t>横梁连接牢固，无松动。</a:t>
            </a:r>
            <a:endParaRPr lang="zh-CN" altLang="en-US" sz="1200">
              <a:solidFill>
                <a:srgbClr val="000000">
                  <a:lumMod val="85000"/>
                  <a:lumOff val="15000"/>
                </a:srgbClr>
              </a:solidFill>
              <a:sym typeface="+mn-ea"/>
            </a:endParaRPr>
          </a:p>
        </p:txBody>
      </p:sp>
      <p:sp useBgFill="1">
        <p:nvSpPr>
          <p:cNvPr id="97" name="任意多边形: 形状 189"/>
          <p:cNvSpPr/>
          <p:nvPr>
            <p:custDataLst>
              <p:tags r:id="rId12"/>
            </p:custDataLst>
          </p:nvPr>
        </p:nvSpPr>
        <p:spPr>
          <a:xfrm>
            <a:off x="7868603" y="1855153"/>
            <a:ext cx="3173730" cy="1870075"/>
          </a:xfrm>
          <a:custGeom>
            <a:avLst/>
            <a:gdLst>
              <a:gd name="connsiteX0" fmla="*/ 2253768 w 2331796"/>
              <a:gd name="connsiteY0" fmla="*/ 0 h 1870252"/>
              <a:gd name="connsiteX1" fmla="*/ 78029 w 2331796"/>
              <a:gd name="connsiteY1" fmla="*/ 0 h 1870252"/>
              <a:gd name="connsiteX2" fmla="*/ 0 w 2331796"/>
              <a:gd name="connsiteY2" fmla="*/ 78029 h 1870252"/>
              <a:gd name="connsiteX3" fmla="*/ 0 w 2331796"/>
              <a:gd name="connsiteY3" fmla="*/ 1792224 h 1870252"/>
              <a:gd name="connsiteX4" fmla="*/ 78029 w 2331796"/>
              <a:gd name="connsiteY4" fmla="*/ 1870253 h 1870252"/>
              <a:gd name="connsiteX5" fmla="*/ 2253768 w 2331796"/>
              <a:gd name="connsiteY5" fmla="*/ 1870253 h 1870252"/>
              <a:gd name="connsiteX6" fmla="*/ 2331796 w 2331796"/>
              <a:gd name="connsiteY6" fmla="*/ 1792224 h 1870252"/>
              <a:gd name="connsiteX7" fmla="*/ 2331796 w 2331796"/>
              <a:gd name="connsiteY7" fmla="*/ 78029 h 1870252"/>
              <a:gd name="connsiteX8" fmla="*/ 2253768 w 2331796"/>
              <a:gd name="connsiteY8" fmla="*/ 0 h 18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796" h="1870252">
                <a:moveTo>
                  <a:pt x="2253768" y="0"/>
                </a:moveTo>
                <a:lnTo>
                  <a:pt x="78029" y="0"/>
                </a:lnTo>
                <a:cubicBezTo>
                  <a:pt x="34900" y="0"/>
                  <a:pt x="0" y="34900"/>
                  <a:pt x="0" y="78029"/>
                </a:cubicBezTo>
                <a:lnTo>
                  <a:pt x="0" y="1792224"/>
                </a:lnTo>
                <a:cubicBezTo>
                  <a:pt x="0" y="1835353"/>
                  <a:pt x="34900" y="1870253"/>
                  <a:pt x="78029" y="1870253"/>
                </a:cubicBezTo>
                <a:lnTo>
                  <a:pt x="2253768" y="1870253"/>
                </a:lnTo>
                <a:cubicBezTo>
                  <a:pt x="2296897" y="1870253"/>
                  <a:pt x="2331796" y="1835353"/>
                  <a:pt x="2331796" y="1792224"/>
                </a:cubicBezTo>
                <a:lnTo>
                  <a:pt x="2331796" y="78029"/>
                </a:lnTo>
                <a:cubicBezTo>
                  <a:pt x="2331796" y="34976"/>
                  <a:pt x="2296821" y="0"/>
                  <a:pt x="2253768" y="0"/>
                </a:cubicBezTo>
                <a:close/>
              </a:path>
            </a:pathLst>
          </a:custGeom>
          <a:ln w="7620" cap="flat">
            <a:solidFill>
              <a:srgbClr val="2C96F2">
                <a:alpha val="20000"/>
              </a:srgbClr>
            </a:solidFill>
            <a:prstDash val="solid"/>
            <a:miter/>
          </a:ln>
          <a:effectLst>
            <a:outerShdw blurRad="152400" dist="38100" dir="1200000" algn="t" rotWithShape="0">
              <a:srgbClr val="2C96F2">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lvl="0" algn="l">
              <a:buClrTx/>
              <a:buSzTx/>
              <a:buFontTx/>
            </a:pPr>
            <a:endParaRPr lang="zh-CN" altLang="en-US">
              <a:sym typeface="+mn-ea"/>
            </a:endParaRPr>
          </a:p>
        </p:txBody>
      </p:sp>
      <p:sp useBgFill="1">
        <p:nvSpPr>
          <p:cNvPr id="98" name="任意多边形: 形状 189"/>
          <p:cNvSpPr/>
          <p:nvPr>
            <p:custDataLst>
              <p:tags r:id="rId13"/>
            </p:custDataLst>
          </p:nvPr>
        </p:nvSpPr>
        <p:spPr>
          <a:xfrm>
            <a:off x="7867968" y="1855153"/>
            <a:ext cx="3173730" cy="1870075"/>
          </a:xfrm>
          <a:custGeom>
            <a:avLst/>
            <a:gdLst>
              <a:gd name="connsiteX0" fmla="*/ 2253768 w 2331796"/>
              <a:gd name="connsiteY0" fmla="*/ 0 h 1870252"/>
              <a:gd name="connsiteX1" fmla="*/ 78029 w 2331796"/>
              <a:gd name="connsiteY1" fmla="*/ 0 h 1870252"/>
              <a:gd name="connsiteX2" fmla="*/ 0 w 2331796"/>
              <a:gd name="connsiteY2" fmla="*/ 78029 h 1870252"/>
              <a:gd name="connsiteX3" fmla="*/ 0 w 2331796"/>
              <a:gd name="connsiteY3" fmla="*/ 1792224 h 1870252"/>
              <a:gd name="connsiteX4" fmla="*/ 78029 w 2331796"/>
              <a:gd name="connsiteY4" fmla="*/ 1870253 h 1870252"/>
              <a:gd name="connsiteX5" fmla="*/ 2253768 w 2331796"/>
              <a:gd name="connsiteY5" fmla="*/ 1870253 h 1870252"/>
              <a:gd name="connsiteX6" fmla="*/ 2331796 w 2331796"/>
              <a:gd name="connsiteY6" fmla="*/ 1792224 h 1870252"/>
              <a:gd name="connsiteX7" fmla="*/ 2331796 w 2331796"/>
              <a:gd name="connsiteY7" fmla="*/ 78029 h 1870252"/>
              <a:gd name="connsiteX8" fmla="*/ 2253768 w 2331796"/>
              <a:gd name="connsiteY8" fmla="*/ 0 h 18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796" h="1870252">
                <a:moveTo>
                  <a:pt x="2253768" y="0"/>
                </a:moveTo>
                <a:lnTo>
                  <a:pt x="78029" y="0"/>
                </a:lnTo>
                <a:cubicBezTo>
                  <a:pt x="34900" y="0"/>
                  <a:pt x="0" y="34900"/>
                  <a:pt x="0" y="78029"/>
                </a:cubicBezTo>
                <a:lnTo>
                  <a:pt x="0" y="1792224"/>
                </a:lnTo>
                <a:cubicBezTo>
                  <a:pt x="0" y="1835353"/>
                  <a:pt x="34900" y="1870253"/>
                  <a:pt x="78029" y="1870253"/>
                </a:cubicBezTo>
                <a:lnTo>
                  <a:pt x="2253768" y="1870253"/>
                </a:lnTo>
                <a:cubicBezTo>
                  <a:pt x="2296897" y="1870253"/>
                  <a:pt x="2331796" y="1835353"/>
                  <a:pt x="2331796" y="1792224"/>
                </a:cubicBezTo>
                <a:lnTo>
                  <a:pt x="2331796" y="78029"/>
                </a:lnTo>
                <a:cubicBezTo>
                  <a:pt x="2331796" y="34976"/>
                  <a:pt x="2296821" y="0"/>
                  <a:pt x="2253768" y="0"/>
                </a:cubicBezTo>
                <a:close/>
              </a:path>
            </a:pathLst>
          </a:custGeom>
          <a:solidFill>
            <a:srgbClr val="FFFFFF">
              <a:alpha val="20000"/>
            </a:srgbClr>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lvl="0" algn="l">
              <a:buClrTx/>
              <a:buSzTx/>
              <a:buFontTx/>
            </a:pPr>
            <a:endParaRPr lang="zh-CN" altLang="en-US">
              <a:sym typeface="+mn-ea"/>
            </a:endParaRPr>
          </a:p>
        </p:txBody>
      </p:sp>
      <p:sp>
        <p:nvSpPr>
          <p:cNvPr id="99" name="文本框 98"/>
          <p:cNvSpPr txBox="1"/>
          <p:nvPr>
            <p:custDataLst>
              <p:tags r:id="rId14"/>
            </p:custDataLst>
          </p:nvPr>
        </p:nvSpPr>
        <p:spPr>
          <a:xfrm>
            <a:off x="8086725" y="2008505"/>
            <a:ext cx="2745740" cy="481965"/>
          </a:xfrm>
          <a:prstGeom prst="rect">
            <a:avLst/>
          </a:prstGeom>
          <a:noFill/>
        </p:spPr>
        <p:txBody>
          <a:bodyPr wrap="square" lIns="0" tIns="0" rIns="0" bIns="0" rtlCol="0" anchor="b" anchorCtr="0">
            <a:noAutofit/>
          </a:bodyPr>
          <a:lstStyle/>
          <a:p>
            <a:pPr lvl="0" algn="just">
              <a:lnSpc>
                <a:spcPct val="110000"/>
              </a:lnSpc>
              <a:buClrTx/>
              <a:buSzTx/>
              <a:buFontTx/>
            </a:pPr>
            <a:r>
              <a:rPr lang="zh-CN" altLang="en-US" b="1">
                <a:solidFill>
                  <a:srgbClr val="FF671C"/>
                </a:solidFill>
                <a:sym typeface="+mn-ea"/>
              </a:rPr>
              <a:t>3、额定承重</a:t>
            </a:r>
            <a:endParaRPr lang="zh-CN" altLang="en-US" b="1">
              <a:solidFill>
                <a:srgbClr val="2C96F2"/>
              </a:solidFill>
              <a:sym typeface="+mn-ea"/>
            </a:endParaRPr>
          </a:p>
        </p:txBody>
      </p:sp>
      <p:sp>
        <p:nvSpPr>
          <p:cNvPr id="100" name="文本框 99"/>
          <p:cNvSpPr txBox="1"/>
          <p:nvPr>
            <p:custDataLst>
              <p:tags r:id="rId15"/>
            </p:custDataLst>
          </p:nvPr>
        </p:nvSpPr>
        <p:spPr>
          <a:xfrm>
            <a:off x="8086725" y="2635250"/>
            <a:ext cx="2693670" cy="937260"/>
          </a:xfrm>
          <a:prstGeom prst="rect">
            <a:avLst/>
          </a:prstGeom>
          <a:noFill/>
        </p:spPr>
        <p:txBody>
          <a:bodyPr wrap="square" lIns="0" tIns="0" rIns="0" bIns="0" rtlCol="0" anchor="t" anchorCtr="0">
            <a:noAutofit/>
          </a:bodyPr>
          <a:lstStyle/>
          <a:p>
            <a:pPr marL="189230" indent="-189230" algn="l" fontAlgn="auto">
              <a:lnSpc>
                <a:spcPct val="150000"/>
              </a:lnSpc>
              <a:buFont typeface="Arial" panose="020B0604020202020204" pitchFamily="34" charset="0"/>
              <a:buChar char="•"/>
            </a:pPr>
            <a:r>
              <a:rPr lang="zh-CN" altLang="en-US" sz="1200">
                <a:solidFill>
                  <a:srgbClr val="000000">
                    <a:lumMod val="85000"/>
                    <a:lumOff val="15000"/>
                  </a:srgbClr>
                </a:solidFill>
                <a:sym typeface="+mn-ea"/>
              </a:rPr>
              <a:t>根本层板位置明确承重标准：底层</a:t>
            </a:r>
            <a:r>
              <a:rPr lang="en-US" altLang="zh-CN" sz="1200">
                <a:solidFill>
                  <a:srgbClr val="000000">
                    <a:lumMod val="85000"/>
                    <a:lumOff val="15000"/>
                  </a:srgbClr>
                </a:solidFill>
                <a:sym typeface="+mn-ea"/>
              </a:rPr>
              <a:t>≥60kg/</a:t>
            </a:r>
            <a:r>
              <a:rPr lang="zh-CN" altLang="en-US" sz="1200">
                <a:solidFill>
                  <a:srgbClr val="000000">
                    <a:lumMod val="85000"/>
                    <a:lumOff val="15000"/>
                  </a:srgbClr>
                </a:solidFill>
                <a:sym typeface="+mn-ea"/>
              </a:rPr>
              <a:t>层，高层</a:t>
            </a:r>
            <a:r>
              <a:rPr lang="en-US" altLang="zh-CN" sz="1200">
                <a:solidFill>
                  <a:srgbClr val="000000">
                    <a:lumMod val="85000"/>
                    <a:lumOff val="15000"/>
                  </a:srgbClr>
                </a:solidFill>
                <a:sym typeface="+mn-ea"/>
              </a:rPr>
              <a:t>≥35kg/</a:t>
            </a:r>
            <a:r>
              <a:rPr lang="zh-CN" altLang="en-US" sz="1200">
                <a:solidFill>
                  <a:srgbClr val="000000">
                    <a:lumMod val="85000"/>
                    <a:lumOff val="15000"/>
                  </a:srgbClr>
                </a:solidFill>
                <a:sym typeface="+mn-ea"/>
              </a:rPr>
              <a:t>层。</a:t>
            </a:r>
            <a:endParaRPr lang="zh-CN" altLang="en-US" sz="1200">
              <a:solidFill>
                <a:srgbClr val="000000">
                  <a:lumMod val="85000"/>
                  <a:lumOff val="15000"/>
                </a:srgbClr>
              </a:solidFill>
              <a:sym typeface="+mn-ea"/>
            </a:endParaRPr>
          </a:p>
        </p:txBody>
      </p:sp>
      <p:sp useBgFill="1">
        <p:nvSpPr>
          <p:cNvPr id="117" name="任意多边形: 形状 189"/>
          <p:cNvSpPr/>
          <p:nvPr>
            <p:custDataLst>
              <p:tags r:id="rId16"/>
            </p:custDataLst>
          </p:nvPr>
        </p:nvSpPr>
        <p:spPr>
          <a:xfrm>
            <a:off x="2859088" y="4623118"/>
            <a:ext cx="3173730" cy="1870075"/>
          </a:xfrm>
          <a:custGeom>
            <a:avLst/>
            <a:gdLst>
              <a:gd name="connsiteX0" fmla="*/ 2253768 w 2331796"/>
              <a:gd name="connsiteY0" fmla="*/ 0 h 1870252"/>
              <a:gd name="connsiteX1" fmla="*/ 78029 w 2331796"/>
              <a:gd name="connsiteY1" fmla="*/ 0 h 1870252"/>
              <a:gd name="connsiteX2" fmla="*/ 0 w 2331796"/>
              <a:gd name="connsiteY2" fmla="*/ 78029 h 1870252"/>
              <a:gd name="connsiteX3" fmla="*/ 0 w 2331796"/>
              <a:gd name="connsiteY3" fmla="*/ 1792224 h 1870252"/>
              <a:gd name="connsiteX4" fmla="*/ 78029 w 2331796"/>
              <a:gd name="connsiteY4" fmla="*/ 1870253 h 1870252"/>
              <a:gd name="connsiteX5" fmla="*/ 2253768 w 2331796"/>
              <a:gd name="connsiteY5" fmla="*/ 1870253 h 1870252"/>
              <a:gd name="connsiteX6" fmla="*/ 2331796 w 2331796"/>
              <a:gd name="connsiteY6" fmla="*/ 1792224 h 1870252"/>
              <a:gd name="connsiteX7" fmla="*/ 2331796 w 2331796"/>
              <a:gd name="connsiteY7" fmla="*/ 78029 h 1870252"/>
              <a:gd name="connsiteX8" fmla="*/ 2253768 w 2331796"/>
              <a:gd name="connsiteY8" fmla="*/ 0 h 18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796" h="1870252">
                <a:moveTo>
                  <a:pt x="2253768" y="0"/>
                </a:moveTo>
                <a:lnTo>
                  <a:pt x="78029" y="0"/>
                </a:lnTo>
                <a:cubicBezTo>
                  <a:pt x="34900" y="0"/>
                  <a:pt x="0" y="34900"/>
                  <a:pt x="0" y="78029"/>
                </a:cubicBezTo>
                <a:lnTo>
                  <a:pt x="0" y="1792224"/>
                </a:lnTo>
                <a:cubicBezTo>
                  <a:pt x="0" y="1835353"/>
                  <a:pt x="34900" y="1870253"/>
                  <a:pt x="78029" y="1870253"/>
                </a:cubicBezTo>
                <a:lnTo>
                  <a:pt x="2253768" y="1870253"/>
                </a:lnTo>
                <a:cubicBezTo>
                  <a:pt x="2296897" y="1870253"/>
                  <a:pt x="2331796" y="1835353"/>
                  <a:pt x="2331796" y="1792224"/>
                </a:cubicBezTo>
                <a:lnTo>
                  <a:pt x="2331796" y="78029"/>
                </a:lnTo>
                <a:cubicBezTo>
                  <a:pt x="2331796" y="34976"/>
                  <a:pt x="2296821" y="0"/>
                  <a:pt x="2253768" y="0"/>
                </a:cubicBezTo>
                <a:close/>
              </a:path>
            </a:pathLst>
          </a:custGeom>
          <a:ln w="7620" cap="flat">
            <a:solidFill>
              <a:srgbClr val="2C96F2">
                <a:alpha val="20000"/>
              </a:srgbClr>
            </a:solidFill>
            <a:prstDash val="solid"/>
            <a:miter/>
          </a:ln>
          <a:effectLst>
            <a:outerShdw blurRad="152400" dist="38100" dir="1200000" algn="t" rotWithShape="0">
              <a:srgbClr val="2C96F2">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lvl="0" algn="l">
              <a:buClrTx/>
              <a:buSzTx/>
              <a:buFontTx/>
            </a:pPr>
            <a:endParaRPr lang="zh-CN" altLang="en-US">
              <a:sym typeface="+mn-ea"/>
            </a:endParaRPr>
          </a:p>
        </p:txBody>
      </p:sp>
      <p:sp useBgFill="1">
        <p:nvSpPr>
          <p:cNvPr id="118" name="任意多边形: 形状 189"/>
          <p:cNvSpPr/>
          <p:nvPr>
            <p:custDataLst>
              <p:tags r:id="rId17"/>
            </p:custDataLst>
          </p:nvPr>
        </p:nvSpPr>
        <p:spPr>
          <a:xfrm>
            <a:off x="2858453" y="4623118"/>
            <a:ext cx="3173730" cy="1870075"/>
          </a:xfrm>
          <a:custGeom>
            <a:avLst/>
            <a:gdLst>
              <a:gd name="connsiteX0" fmla="*/ 2253768 w 2331796"/>
              <a:gd name="connsiteY0" fmla="*/ 0 h 1870252"/>
              <a:gd name="connsiteX1" fmla="*/ 78029 w 2331796"/>
              <a:gd name="connsiteY1" fmla="*/ 0 h 1870252"/>
              <a:gd name="connsiteX2" fmla="*/ 0 w 2331796"/>
              <a:gd name="connsiteY2" fmla="*/ 78029 h 1870252"/>
              <a:gd name="connsiteX3" fmla="*/ 0 w 2331796"/>
              <a:gd name="connsiteY3" fmla="*/ 1792224 h 1870252"/>
              <a:gd name="connsiteX4" fmla="*/ 78029 w 2331796"/>
              <a:gd name="connsiteY4" fmla="*/ 1870253 h 1870252"/>
              <a:gd name="connsiteX5" fmla="*/ 2253768 w 2331796"/>
              <a:gd name="connsiteY5" fmla="*/ 1870253 h 1870252"/>
              <a:gd name="connsiteX6" fmla="*/ 2331796 w 2331796"/>
              <a:gd name="connsiteY6" fmla="*/ 1792224 h 1870252"/>
              <a:gd name="connsiteX7" fmla="*/ 2331796 w 2331796"/>
              <a:gd name="connsiteY7" fmla="*/ 78029 h 1870252"/>
              <a:gd name="connsiteX8" fmla="*/ 2253768 w 2331796"/>
              <a:gd name="connsiteY8" fmla="*/ 0 h 18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796" h="1870252">
                <a:moveTo>
                  <a:pt x="2253768" y="0"/>
                </a:moveTo>
                <a:lnTo>
                  <a:pt x="78029" y="0"/>
                </a:lnTo>
                <a:cubicBezTo>
                  <a:pt x="34900" y="0"/>
                  <a:pt x="0" y="34900"/>
                  <a:pt x="0" y="78029"/>
                </a:cubicBezTo>
                <a:lnTo>
                  <a:pt x="0" y="1792224"/>
                </a:lnTo>
                <a:cubicBezTo>
                  <a:pt x="0" y="1835353"/>
                  <a:pt x="34900" y="1870253"/>
                  <a:pt x="78029" y="1870253"/>
                </a:cubicBezTo>
                <a:lnTo>
                  <a:pt x="2253768" y="1870253"/>
                </a:lnTo>
                <a:cubicBezTo>
                  <a:pt x="2296897" y="1870253"/>
                  <a:pt x="2331796" y="1835353"/>
                  <a:pt x="2331796" y="1792224"/>
                </a:cubicBezTo>
                <a:lnTo>
                  <a:pt x="2331796" y="78029"/>
                </a:lnTo>
                <a:cubicBezTo>
                  <a:pt x="2331796" y="34976"/>
                  <a:pt x="2296821" y="0"/>
                  <a:pt x="2253768" y="0"/>
                </a:cubicBezTo>
                <a:close/>
              </a:path>
            </a:pathLst>
          </a:custGeom>
          <a:solidFill>
            <a:srgbClr val="FFFFFF">
              <a:alpha val="20000"/>
            </a:srgbClr>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lvl="0" algn="l">
              <a:buClrTx/>
              <a:buSzTx/>
              <a:buFontTx/>
            </a:pPr>
            <a:endParaRPr lang="zh-CN" altLang="en-US">
              <a:sym typeface="+mn-ea"/>
            </a:endParaRPr>
          </a:p>
        </p:txBody>
      </p:sp>
      <p:sp>
        <p:nvSpPr>
          <p:cNvPr id="119" name="文本框 118"/>
          <p:cNvSpPr txBox="1"/>
          <p:nvPr>
            <p:custDataLst>
              <p:tags r:id="rId18"/>
            </p:custDataLst>
          </p:nvPr>
        </p:nvSpPr>
        <p:spPr>
          <a:xfrm>
            <a:off x="3077210" y="4723130"/>
            <a:ext cx="2736850" cy="283845"/>
          </a:xfrm>
          <a:prstGeom prst="rect">
            <a:avLst/>
          </a:prstGeom>
          <a:noFill/>
        </p:spPr>
        <p:txBody>
          <a:bodyPr wrap="square" lIns="0" tIns="0" rIns="0" bIns="0" rtlCol="0" anchor="b" anchorCtr="0">
            <a:noAutofit/>
          </a:bodyPr>
          <a:lstStyle/>
          <a:p>
            <a:pPr lvl="0" algn="just">
              <a:lnSpc>
                <a:spcPct val="110000"/>
              </a:lnSpc>
              <a:buClrTx/>
              <a:buSzTx/>
              <a:buFontTx/>
            </a:pPr>
            <a:r>
              <a:rPr lang="zh-CN" altLang="en-US" b="1">
                <a:solidFill>
                  <a:srgbClr val="FF671C"/>
                </a:solidFill>
                <a:sym typeface="+mn-ea"/>
              </a:rPr>
              <a:t>4、表面处理与环保性</a:t>
            </a:r>
            <a:endParaRPr lang="zh-CN" altLang="en-US" b="1">
              <a:solidFill>
                <a:srgbClr val="2C96F2"/>
              </a:solidFill>
              <a:sym typeface="+mn-ea"/>
            </a:endParaRPr>
          </a:p>
        </p:txBody>
      </p:sp>
      <p:sp>
        <p:nvSpPr>
          <p:cNvPr id="120" name="文本框 119"/>
          <p:cNvSpPr txBox="1"/>
          <p:nvPr>
            <p:custDataLst>
              <p:tags r:id="rId19"/>
            </p:custDataLst>
          </p:nvPr>
        </p:nvSpPr>
        <p:spPr>
          <a:xfrm>
            <a:off x="2976880" y="5006340"/>
            <a:ext cx="2983230" cy="1253490"/>
          </a:xfrm>
          <a:prstGeom prst="rect">
            <a:avLst/>
          </a:prstGeom>
          <a:noFill/>
        </p:spPr>
        <p:txBody>
          <a:bodyPr wrap="square" lIns="0" tIns="0" rIns="0" bIns="0" rtlCol="0" anchor="t" anchorCtr="0">
            <a:noAutofit/>
          </a:bodyPr>
          <a:lstStyle/>
          <a:p>
            <a:pPr marL="189230" indent="-189230" algn="l" fontAlgn="auto">
              <a:lnSpc>
                <a:spcPct val="150000"/>
              </a:lnSpc>
              <a:buFont typeface="Arial" panose="020B0604020202020204" pitchFamily="34" charset="0"/>
              <a:buChar char="•"/>
            </a:pPr>
            <a:r>
              <a:rPr lang="zh-CN" altLang="en-US" sz="1200">
                <a:solidFill>
                  <a:srgbClr val="000000">
                    <a:lumMod val="85000"/>
                    <a:lumOff val="15000"/>
                  </a:srgbClr>
                </a:solidFill>
                <a:sym typeface="+mn-ea"/>
              </a:rPr>
              <a:t>表面涂层需耐磨，无露底、划痕，适配卖场高频补货、顾客触碰等场景；</a:t>
            </a:r>
            <a:br>
              <a:rPr lang="zh-CN" altLang="en-US" sz="1200">
                <a:solidFill>
                  <a:srgbClr val="000000">
                    <a:lumMod val="85000"/>
                    <a:lumOff val="15000"/>
                  </a:srgbClr>
                </a:solidFill>
                <a:sym typeface="+mn-ea"/>
              </a:rPr>
            </a:br>
            <a:r>
              <a:rPr lang="zh-CN" altLang="en-US" sz="1200">
                <a:solidFill>
                  <a:srgbClr val="000000">
                    <a:lumMod val="85000"/>
                    <a:lumOff val="15000"/>
                  </a:srgbClr>
                </a:solidFill>
                <a:sym typeface="+mn-ea"/>
              </a:rPr>
              <a:t>环保型：涂料及板材甲醛释放量符合国家标准，无刺激性气味，避免污染商品或影响卖场环境。</a:t>
            </a:r>
            <a:endParaRPr lang="zh-CN" altLang="en-US" sz="1200">
              <a:solidFill>
                <a:srgbClr val="000000">
                  <a:lumMod val="85000"/>
                  <a:lumOff val="15000"/>
                </a:srgbClr>
              </a:solidFill>
              <a:sym typeface="+mn-ea"/>
            </a:endParaRPr>
          </a:p>
        </p:txBody>
      </p:sp>
      <p:sp useBgFill="1">
        <p:nvSpPr>
          <p:cNvPr id="122" name="任意多边形: 形状 189"/>
          <p:cNvSpPr/>
          <p:nvPr>
            <p:custDataLst>
              <p:tags r:id="rId20"/>
            </p:custDataLst>
          </p:nvPr>
        </p:nvSpPr>
        <p:spPr>
          <a:xfrm>
            <a:off x="6213158" y="4623118"/>
            <a:ext cx="3173730" cy="1870075"/>
          </a:xfrm>
          <a:custGeom>
            <a:avLst/>
            <a:gdLst>
              <a:gd name="connsiteX0" fmla="*/ 2253768 w 2331796"/>
              <a:gd name="connsiteY0" fmla="*/ 0 h 1870252"/>
              <a:gd name="connsiteX1" fmla="*/ 78029 w 2331796"/>
              <a:gd name="connsiteY1" fmla="*/ 0 h 1870252"/>
              <a:gd name="connsiteX2" fmla="*/ 0 w 2331796"/>
              <a:gd name="connsiteY2" fmla="*/ 78029 h 1870252"/>
              <a:gd name="connsiteX3" fmla="*/ 0 w 2331796"/>
              <a:gd name="connsiteY3" fmla="*/ 1792224 h 1870252"/>
              <a:gd name="connsiteX4" fmla="*/ 78029 w 2331796"/>
              <a:gd name="connsiteY4" fmla="*/ 1870253 h 1870252"/>
              <a:gd name="connsiteX5" fmla="*/ 2253768 w 2331796"/>
              <a:gd name="connsiteY5" fmla="*/ 1870253 h 1870252"/>
              <a:gd name="connsiteX6" fmla="*/ 2331796 w 2331796"/>
              <a:gd name="connsiteY6" fmla="*/ 1792224 h 1870252"/>
              <a:gd name="connsiteX7" fmla="*/ 2331796 w 2331796"/>
              <a:gd name="connsiteY7" fmla="*/ 78029 h 1870252"/>
              <a:gd name="connsiteX8" fmla="*/ 2253768 w 2331796"/>
              <a:gd name="connsiteY8" fmla="*/ 0 h 18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796" h="1870252">
                <a:moveTo>
                  <a:pt x="2253768" y="0"/>
                </a:moveTo>
                <a:lnTo>
                  <a:pt x="78029" y="0"/>
                </a:lnTo>
                <a:cubicBezTo>
                  <a:pt x="34900" y="0"/>
                  <a:pt x="0" y="34900"/>
                  <a:pt x="0" y="78029"/>
                </a:cubicBezTo>
                <a:lnTo>
                  <a:pt x="0" y="1792224"/>
                </a:lnTo>
                <a:cubicBezTo>
                  <a:pt x="0" y="1835353"/>
                  <a:pt x="34900" y="1870253"/>
                  <a:pt x="78029" y="1870253"/>
                </a:cubicBezTo>
                <a:lnTo>
                  <a:pt x="2253768" y="1870253"/>
                </a:lnTo>
                <a:cubicBezTo>
                  <a:pt x="2296897" y="1870253"/>
                  <a:pt x="2331796" y="1835353"/>
                  <a:pt x="2331796" y="1792224"/>
                </a:cubicBezTo>
                <a:lnTo>
                  <a:pt x="2331796" y="78029"/>
                </a:lnTo>
                <a:cubicBezTo>
                  <a:pt x="2331796" y="34976"/>
                  <a:pt x="2296821" y="0"/>
                  <a:pt x="2253768" y="0"/>
                </a:cubicBezTo>
                <a:close/>
              </a:path>
            </a:pathLst>
          </a:custGeom>
          <a:ln w="7620" cap="flat">
            <a:solidFill>
              <a:srgbClr val="2C96F2">
                <a:alpha val="20000"/>
              </a:srgbClr>
            </a:solidFill>
            <a:prstDash val="solid"/>
            <a:miter/>
          </a:ln>
          <a:effectLst>
            <a:outerShdw blurRad="152400" dist="38100" dir="1200000" algn="t" rotWithShape="0">
              <a:srgbClr val="2C96F2">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lvl="0" algn="l">
              <a:buClrTx/>
              <a:buSzTx/>
              <a:buFontTx/>
            </a:pPr>
            <a:endParaRPr lang="zh-CN" altLang="en-US">
              <a:sym typeface="+mn-ea"/>
            </a:endParaRPr>
          </a:p>
        </p:txBody>
      </p:sp>
      <p:sp useBgFill="1">
        <p:nvSpPr>
          <p:cNvPr id="123" name="任意多边形: 形状 189"/>
          <p:cNvSpPr/>
          <p:nvPr>
            <p:custDataLst>
              <p:tags r:id="rId21"/>
            </p:custDataLst>
          </p:nvPr>
        </p:nvSpPr>
        <p:spPr>
          <a:xfrm>
            <a:off x="6212523" y="4623118"/>
            <a:ext cx="3173730" cy="1870075"/>
          </a:xfrm>
          <a:custGeom>
            <a:avLst/>
            <a:gdLst>
              <a:gd name="connsiteX0" fmla="*/ 2253768 w 2331796"/>
              <a:gd name="connsiteY0" fmla="*/ 0 h 1870252"/>
              <a:gd name="connsiteX1" fmla="*/ 78029 w 2331796"/>
              <a:gd name="connsiteY1" fmla="*/ 0 h 1870252"/>
              <a:gd name="connsiteX2" fmla="*/ 0 w 2331796"/>
              <a:gd name="connsiteY2" fmla="*/ 78029 h 1870252"/>
              <a:gd name="connsiteX3" fmla="*/ 0 w 2331796"/>
              <a:gd name="connsiteY3" fmla="*/ 1792224 h 1870252"/>
              <a:gd name="connsiteX4" fmla="*/ 78029 w 2331796"/>
              <a:gd name="connsiteY4" fmla="*/ 1870253 h 1870252"/>
              <a:gd name="connsiteX5" fmla="*/ 2253768 w 2331796"/>
              <a:gd name="connsiteY5" fmla="*/ 1870253 h 1870252"/>
              <a:gd name="connsiteX6" fmla="*/ 2331796 w 2331796"/>
              <a:gd name="connsiteY6" fmla="*/ 1792224 h 1870252"/>
              <a:gd name="connsiteX7" fmla="*/ 2331796 w 2331796"/>
              <a:gd name="connsiteY7" fmla="*/ 78029 h 1870252"/>
              <a:gd name="connsiteX8" fmla="*/ 2253768 w 2331796"/>
              <a:gd name="connsiteY8" fmla="*/ 0 h 18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796" h="1870252">
                <a:moveTo>
                  <a:pt x="2253768" y="0"/>
                </a:moveTo>
                <a:lnTo>
                  <a:pt x="78029" y="0"/>
                </a:lnTo>
                <a:cubicBezTo>
                  <a:pt x="34900" y="0"/>
                  <a:pt x="0" y="34900"/>
                  <a:pt x="0" y="78029"/>
                </a:cubicBezTo>
                <a:lnTo>
                  <a:pt x="0" y="1792224"/>
                </a:lnTo>
                <a:cubicBezTo>
                  <a:pt x="0" y="1835353"/>
                  <a:pt x="34900" y="1870253"/>
                  <a:pt x="78029" y="1870253"/>
                </a:cubicBezTo>
                <a:lnTo>
                  <a:pt x="2253768" y="1870253"/>
                </a:lnTo>
                <a:cubicBezTo>
                  <a:pt x="2296897" y="1870253"/>
                  <a:pt x="2331796" y="1835353"/>
                  <a:pt x="2331796" y="1792224"/>
                </a:cubicBezTo>
                <a:lnTo>
                  <a:pt x="2331796" y="78029"/>
                </a:lnTo>
                <a:cubicBezTo>
                  <a:pt x="2331796" y="34976"/>
                  <a:pt x="2296821" y="0"/>
                  <a:pt x="2253768" y="0"/>
                </a:cubicBezTo>
                <a:close/>
              </a:path>
            </a:pathLst>
          </a:custGeom>
          <a:solidFill>
            <a:srgbClr val="FFFFFF">
              <a:alpha val="20000"/>
            </a:srgbClr>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lvl="0" algn="l">
              <a:buClrTx/>
              <a:buSzTx/>
              <a:buFontTx/>
            </a:pPr>
            <a:endParaRPr lang="zh-CN" altLang="en-US">
              <a:sym typeface="+mn-ea"/>
            </a:endParaRPr>
          </a:p>
        </p:txBody>
      </p:sp>
      <p:sp>
        <p:nvSpPr>
          <p:cNvPr id="124" name="文本框 123"/>
          <p:cNvSpPr txBox="1"/>
          <p:nvPr>
            <p:custDataLst>
              <p:tags r:id="rId22"/>
            </p:custDataLst>
          </p:nvPr>
        </p:nvSpPr>
        <p:spPr>
          <a:xfrm>
            <a:off x="6431280" y="4776470"/>
            <a:ext cx="2736850" cy="346710"/>
          </a:xfrm>
          <a:prstGeom prst="rect">
            <a:avLst/>
          </a:prstGeom>
          <a:noFill/>
        </p:spPr>
        <p:txBody>
          <a:bodyPr wrap="square" lIns="0" tIns="0" rIns="0" bIns="0" rtlCol="0" anchor="b" anchorCtr="0">
            <a:noAutofit/>
          </a:bodyPr>
          <a:lstStyle/>
          <a:p>
            <a:pPr lvl="0" algn="just">
              <a:lnSpc>
                <a:spcPct val="110000"/>
              </a:lnSpc>
              <a:buClrTx/>
              <a:buSzTx/>
              <a:buFontTx/>
            </a:pPr>
            <a:r>
              <a:rPr lang="zh-CN" altLang="en-US" b="1">
                <a:solidFill>
                  <a:srgbClr val="FF671C"/>
                </a:solidFill>
                <a:sym typeface="+mn-ea"/>
              </a:rPr>
              <a:t>5、外观与耐用性</a:t>
            </a:r>
            <a:endParaRPr lang="zh-CN" altLang="en-US" b="1">
              <a:solidFill>
                <a:srgbClr val="FF671C"/>
              </a:solidFill>
              <a:sym typeface="+mn-ea"/>
            </a:endParaRPr>
          </a:p>
        </p:txBody>
      </p:sp>
      <p:sp>
        <p:nvSpPr>
          <p:cNvPr id="125" name="文本框 124"/>
          <p:cNvSpPr txBox="1"/>
          <p:nvPr>
            <p:custDataLst>
              <p:tags r:id="rId23"/>
            </p:custDataLst>
          </p:nvPr>
        </p:nvSpPr>
        <p:spPr>
          <a:xfrm>
            <a:off x="6431280" y="5186045"/>
            <a:ext cx="2736850" cy="1154430"/>
          </a:xfrm>
          <a:prstGeom prst="rect">
            <a:avLst/>
          </a:prstGeom>
          <a:noFill/>
        </p:spPr>
        <p:txBody>
          <a:bodyPr wrap="square" lIns="0" tIns="0" rIns="0" bIns="0" rtlCol="0" anchor="t" anchorCtr="0">
            <a:noAutofit/>
          </a:bodyPr>
          <a:lstStyle/>
          <a:p>
            <a:pPr marL="189230" indent="-189230" algn="l" fontAlgn="auto">
              <a:lnSpc>
                <a:spcPct val="150000"/>
              </a:lnSpc>
              <a:buFont typeface="Arial" panose="020B0604020202020204" pitchFamily="34" charset="0"/>
              <a:buChar char="•"/>
            </a:pPr>
            <a:r>
              <a:rPr lang="zh-CN" altLang="en-US" sz="1200">
                <a:solidFill>
                  <a:srgbClr val="000000">
                    <a:lumMod val="85000"/>
                    <a:lumOff val="15000"/>
                  </a:srgbClr>
                </a:solidFill>
                <a:sym typeface="+mn-ea"/>
              </a:rPr>
              <a:t>外观质量：表面无明显色差、划痕、鼓包，无明显拼接缝隙；</a:t>
            </a:r>
            <a:br>
              <a:rPr lang="zh-CN" altLang="en-US" sz="1200">
                <a:solidFill>
                  <a:srgbClr val="000000">
                    <a:lumMod val="85000"/>
                    <a:lumOff val="15000"/>
                  </a:srgbClr>
                </a:solidFill>
                <a:sym typeface="+mn-ea"/>
              </a:rPr>
            </a:br>
            <a:r>
              <a:rPr lang="zh-CN" altLang="en-US" sz="1200">
                <a:solidFill>
                  <a:srgbClr val="000000">
                    <a:lumMod val="85000"/>
                    <a:lumOff val="15000"/>
                  </a:srgbClr>
                </a:solidFill>
                <a:sym typeface="+mn-ea"/>
              </a:rPr>
              <a:t>耐用性：涂层无大面积脱落，易损部件可更换，且更换、维护成本低。</a:t>
            </a:r>
            <a:endParaRPr lang="zh-CN" altLang="en-US" sz="1200">
              <a:solidFill>
                <a:srgbClr val="000000">
                  <a:lumMod val="85000"/>
                  <a:lumOff val="15000"/>
                </a:srgbClr>
              </a:solidFill>
              <a:sym typeface="+mn-ea"/>
            </a:endParaRPr>
          </a:p>
        </p:txBody>
      </p:sp>
    </p:spTree>
    <p:custDataLst>
      <p:tags r:id="rId2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5115" y="239395"/>
            <a:ext cx="5674360" cy="619125"/>
          </a:xfrm>
        </p:spPr>
        <p:txBody>
          <a:bodyPr/>
          <a:p>
            <a:r>
              <a:rPr lang="zh-CN" altLang="en-US" b="1">
                <a:solidFill>
                  <a:schemeClr val="bg2"/>
                </a:solidFill>
              </a:rPr>
              <a:t>货架重量与厚度要求</a:t>
            </a:r>
            <a:endParaRPr lang="zh-CN" altLang="en-US" b="1">
              <a:solidFill>
                <a:schemeClr val="bg2"/>
              </a:solidFill>
            </a:endParaRPr>
          </a:p>
        </p:txBody>
      </p:sp>
      <p:sp>
        <p:nvSpPr>
          <p:cNvPr id="4" name="文本框 3"/>
          <p:cNvSpPr txBox="1"/>
          <p:nvPr/>
        </p:nvSpPr>
        <p:spPr>
          <a:xfrm>
            <a:off x="433705" y="1242695"/>
            <a:ext cx="4064000" cy="645160"/>
          </a:xfrm>
          <a:prstGeom prst="rect">
            <a:avLst/>
          </a:prstGeom>
          <a:noFill/>
        </p:spPr>
        <p:txBody>
          <a:bodyPr wrap="square" rtlCol="0">
            <a:spAutoFit/>
          </a:bodyPr>
          <a:p>
            <a:r>
              <a:rPr lang="zh-CN" altLang="en-US" b="1">
                <a:solidFill>
                  <a:srgbClr val="FF671C"/>
                </a:solidFill>
              </a:rPr>
              <a:t>常规配件明细：</a:t>
            </a:r>
            <a:br>
              <a:rPr lang="zh-CN" altLang="en-US" b="1">
                <a:solidFill>
                  <a:srgbClr val="FF671C"/>
                </a:solidFill>
              </a:rPr>
            </a:br>
            <a:endParaRPr lang="zh-CN" altLang="en-US"/>
          </a:p>
        </p:txBody>
      </p:sp>
      <p:pic>
        <p:nvPicPr>
          <p:cNvPr id="6" name="图片 5"/>
          <p:cNvPicPr>
            <a:picLocks noChangeAspect="1"/>
          </p:cNvPicPr>
          <p:nvPr/>
        </p:nvPicPr>
        <p:blipFill>
          <a:blip r:embed="rId1"/>
          <a:stretch>
            <a:fillRect/>
          </a:stretch>
        </p:blipFill>
        <p:spPr>
          <a:xfrm>
            <a:off x="756920" y="1696085"/>
            <a:ext cx="3262630" cy="2069465"/>
          </a:xfrm>
          <a:prstGeom prst="rect">
            <a:avLst/>
          </a:prstGeom>
        </p:spPr>
      </p:pic>
      <p:pic>
        <p:nvPicPr>
          <p:cNvPr id="8" name="图片 7"/>
          <p:cNvPicPr>
            <a:picLocks noChangeAspect="1"/>
          </p:cNvPicPr>
          <p:nvPr/>
        </p:nvPicPr>
        <p:blipFill>
          <a:blip r:embed="rId2"/>
          <a:stretch>
            <a:fillRect/>
          </a:stretch>
        </p:blipFill>
        <p:spPr>
          <a:xfrm>
            <a:off x="4436745" y="1696085"/>
            <a:ext cx="3303270" cy="2069465"/>
          </a:xfrm>
          <a:prstGeom prst="rect">
            <a:avLst/>
          </a:prstGeom>
        </p:spPr>
      </p:pic>
      <p:pic>
        <p:nvPicPr>
          <p:cNvPr id="10" name="图片 9"/>
          <p:cNvPicPr>
            <a:picLocks noChangeAspect="1"/>
          </p:cNvPicPr>
          <p:nvPr/>
        </p:nvPicPr>
        <p:blipFill>
          <a:blip r:embed="rId3"/>
          <a:stretch>
            <a:fillRect/>
          </a:stretch>
        </p:blipFill>
        <p:spPr>
          <a:xfrm>
            <a:off x="756920" y="4008755"/>
            <a:ext cx="2699385" cy="2453005"/>
          </a:xfrm>
          <a:prstGeom prst="rect">
            <a:avLst/>
          </a:prstGeom>
        </p:spPr>
      </p:pic>
      <p:pic>
        <p:nvPicPr>
          <p:cNvPr id="11" name="图片 10"/>
          <p:cNvPicPr>
            <a:picLocks noChangeAspect="1"/>
          </p:cNvPicPr>
          <p:nvPr/>
        </p:nvPicPr>
        <p:blipFill>
          <a:blip r:embed="rId4"/>
          <a:stretch>
            <a:fillRect/>
          </a:stretch>
        </p:blipFill>
        <p:spPr>
          <a:xfrm>
            <a:off x="8157210" y="1696085"/>
            <a:ext cx="3392170" cy="2070100"/>
          </a:xfrm>
          <a:prstGeom prst="rect">
            <a:avLst/>
          </a:prstGeom>
        </p:spPr>
      </p:pic>
      <p:pic>
        <p:nvPicPr>
          <p:cNvPr id="12" name="图片 11"/>
          <p:cNvPicPr>
            <a:picLocks noChangeAspect="1"/>
          </p:cNvPicPr>
          <p:nvPr/>
        </p:nvPicPr>
        <p:blipFill>
          <a:blip r:embed="rId5"/>
          <a:stretch>
            <a:fillRect/>
          </a:stretch>
        </p:blipFill>
        <p:spPr>
          <a:xfrm>
            <a:off x="4436745" y="4037965"/>
            <a:ext cx="3296285" cy="2272665"/>
          </a:xfrm>
          <a:prstGeom prst="rect">
            <a:avLst/>
          </a:prstGeom>
        </p:spPr>
      </p:pic>
      <p:pic>
        <p:nvPicPr>
          <p:cNvPr id="13" name="图片 12"/>
          <p:cNvPicPr>
            <a:picLocks noChangeAspect="1"/>
          </p:cNvPicPr>
          <p:nvPr/>
        </p:nvPicPr>
        <p:blipFill>
          <a:blip r:embed="rId6"/>
          <a:stretch>
            <a:fillRect/>
          </a:stretch>
        </p:blipFill>
        <p:spPr>
          <a:xfrm>
            <a:off x="8157210" y="4037965"/>
            <a:ext cx="3395345" cy="2301875"/>
          </a:xfrm>
          <a:prstGeom prst="rect">
            <a:avLst/>
          </a:prstGeom>
        </p:spPr>
      </p:pic>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5115" y="239395"/>
            <a:ext cx="5674360" cy="619125"/>
          </a:xfrm>
        </p:spPr>
        <p:txBody>
          <a:bodyPr/>
          <a:p>
            <a:r>
              <a:rPr lang="zh-CN" altLang="en-US" b="1">
                <a:solidFill>
                  <a:schemeClr val="bg2"/>
                </a:solidFill>
              </a:rPr>
              <a:t>关于创新与建仓要求</a:t>
            </a:r>
            <a:endParaRPr lang="zh-CN" altLang="en-US" b="1">
              <a:solidFill>
                <a:schemeClr val="bg2"/>
              </a:solidFill>
            </a:endParaRPr>
          </a:p>
        </p:txBody>
      </p:sp>
      <p:sp useBgFill="1">
        <p:nvSpPr>
          <p:cNvPr id="5" name="圆角矩形 4"/>
          <p:cNvSpPr/>
          <p:nvPr>
            <p:custDataLst>
              <p:tags r:id="rId1"/>
            </p:custDataLst>
          </p:nvPr>
        </p:nvSpPr>
        <p:spPr>
          <a:xfrm>
            <a:off x="8194993" y="1884680"/>
            <a:ext cx="3067050" cy="4013835"/>
          </a:xfrm>
          <a:prstGeom prst="roundRect">
            <a:avLst>
              <a:gd name="adj" fmla="val 13095"/>
            </a:avLst>
          </a:prstGeom>
          <a:ln>
            <a:solidFill>
              <a:srgbClr val="ED5A14"/>
            </a:solidFill>
          </a:ln>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square" lIns="144145" tIns="539750" rIns="215900" numCol="1" spcCol="0" rtlCol="0" fromWordArt="0" anchor="ctr" anchorCtr="0" forceAA="0" compatLnSpc="1">
            <a:noAutofit/>
          </a:bodyPr>
          <a:p>
            <a:pPr lvl="0" algn="just">
              <a:lnSpc>
                <a:spcPct val="130000"/>
              </a:lnSpc>
              <a:buClrTx/>
              <a:buSzTx/>
              <a:buFontTx/>
            </a:pPr>
            <a:endParaRPr lang="zh-CN" altLang="en-US" sz="1600">
              <a:solidFill>
                <a:srgbClr val="000000">
                  <a:lumMod val="85000"/>
                  <a:lumOff val="15000"/>
                </a:srgbClr>
              </a:solidFill>
              <a:latin typeface="+mn-ea"/>
              <a:cs typeface="+mn-ea"/>
              <a:sym typeface="+mn-ea"/>
            </a:endParaRPr>
          </a:p>
        </p:txBody>
      </p:sp>
      <p:sp useBgFill="1">
        <p:nvSpPr>
          <p:cNvPr id="6" name="圆角矩形 5"/>
          <p:cNvSpPr/>
          <p:nvPr>
            <p:custDataLst>
              <p:tags r:id="rId2"/>
            </p:custDataLst>
          </p:nvPr>
        </p:nvSpPr>
        <p:spPr>
          <a:xfrm>
            <a:off x="4531043" y="1884680"/>
            <a:ext cx="3068320" cy="4013835"/>
          </a:xfrm>
          <a:prstGeom prst="roundRect">
            <a:avLst>
              <a:gd name="adj" fmla="val 13095"/>
            </a:avLst>
          </a:prstGeom>
          <a:ln>
            <a:solidFill>
              <a:srgbClr val="ED5A14"/>
            </a:solidFill>
          </a:ln>
        </p:spPr>
        <p:style>
          <a:lnRef idx="2">
            <a:srgbClr val="376FFF">
              <a:lumMod val="75000"/>
            </a:srgbClr>
          </a:lnRef>
          <a:fillRef idx="1">
            <a:srgbClr val="376FFF"/>
          </a:fillRef>
          <a:effectRef idx="0">
            <a:srgbClr val="FFFFFF"/>
          </a:effectRef>
          <a:fontRef idx="minor">
            <a:srgbClr val="FFFFFF"/>
          </a:fontRef>
        </p:style>
        <p:txBody>
          <a:bodyPr lIns="144145" tIns="539750" rIns="215900" rtlCol="0" anchor="ctr"/>
          <a:p>
            <a:pPr indent="0" algn="just" fontAlgn="auto">
              <a:lnSpc>
                <a:spcPct val="130000"/>
              </a:lnSpc>
            </a:pPr>
            <a:endParaRPr lang="zh-CN" altLang="en-US" sz="1600">
              <a:solidFill>
                <a:srgbClr val="000000">
                  <a:lumMod val="85000"/>
                  <a:lumOff val="15000"/>
                </a:srgbClr>
              </a:solidFill>
              <a:latin typeface="+mn-ea"/>
              <a:cs typeface="+mn-ea"/>
              <a:sym typeface="+mn-ea"/>
            </a:endParaRPr>
          </a:p>
        </p:txBody>
      </p:sp>
      <p:sp useBgFill="1">
        <p:nvSpPr>
          <p:cNvPr id="9" name="圆角矩形 8"/>
          <p:cNvSpPr/>
          <p:nvPr>
            <p:custDataLst>
              <p:tags r:id="rId3"/>
            </p:custDataLst>
          </p:nvPr>
        </p:nvSpPr>
        <p:spPr>
          <a:xfrm>
            <a:off x="868363" y="1884680"/>
            <a:ext cx="3067050" cy="4013835"/>
          </a:xfrm>
          <a:prstGeom prst="roundRect">
            <a:avLst>
              <a:gd name="adj" fmla="val 13095"/>
            </a:avLst>
          </a:prstGeom>
          <a:ln>
            <a:noFill/>
          </a:ln>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square" lIns="144145" tIns="539750" rIns="215900" numCol="1" spcCol="0" rtlCol="0" fromWordArt="0" anchor="ctr" anchorCtr="0" forceAA="0" compatLnSpc="1">
            <a:noAutofit/>
          </a:bodyPr>
          <a:p>
            <a:pPr lvl="0" algn="just">
              <a:lnSpc>
                <a:spcPct val="130000"/>
              </a:lnSpc>
              <a:buClrTx/>
              <a:buSzTx/>
              <a:buFontTx/>
            </a:pPr>
            <a:endParaRPr lang="zh-CN" altLang="en-US" sz="1600">
              <a:solidFill>
                <a:srgbClr val="000000">
                  <a:lumMod val="85000"/>
                  <a:lumOff val="15000"/>
                </a:srgbClr>
              </a:solidFill>
              <a:latin typeface="+mn-ea"/>
              <a:cs typeface="+mn-ea"/>
              <a:sym typeface="+mn-ea"/>
            </a:endParaRPr>
          </a:p>
        </p:txBody>
      </p:sp>
      <p:sp>
        <p:nvSpPr>
          <p:cNvPr id="25" name="圆角矩形 24"/>
          <p:cNvSpPr/>
          <p:nvPr>
            <p:custDataLst>
              <p:tags r:id="rId4"/>
            </p:custDataLst>
          </p:nvPr>
        </p:nvSpPr>
        <p:spPr>
          <a:xfrm>
            <a:off x="8194993" y="1884680"/>
            <a:ext cx="3067050" cy="4013835"/>
          </a:xfrm>
          <a:prstGeom prst="roundRect">
            <a:avLst>
              <a:gd name="adj" fmla="val 13095"/>
            </a:avLst>
          </a:prstGeom>
          <a:solidFill>
            <a:srgbClr val="FFFFFF">
              <a:alpha val="15000"/>
            </a:srgbClr>
          </a:solidFill>
          <a:ln>
            <a:solidFill>
              <a:srgbClr val="ED5A14"/>
            </a:solidFill>
          </a:ln>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square" lIns="144145" tIns="1080135" rIns="215900" numCol="1" spcCol="0" rtlCol="0" fromWordArt="0" anchor="t" anchorCtr="0" forceAA="0" compatLnSpc="1">
            <a:noAutofit/>
          </a:bodyPr>
          <a:p>
            <a:pPr indent="0" algn="just" fontAlgn="auto">
              <a:lnSpc>
                <a:spcPct val="140000"/>
              </a:lnSpc>
            </a:pPr>
            <a:r>
              <a:rPr lang="zh-CN" altLang="en-US" sz="1800" b="1">
                <a:solidFill>
                  <a:srgbClr val="000000">
                    <a:lumMod val="85000"/>
                    <a:lumOff val="15000"/>
                  </a:srgbClr>
                </a:solidFill>
                <a:latin typeface="+mn-ea"/>
                <a:cs typeface="+mn-ea"/>
                <a:sym typeface="+mn-ea"/>
              </a:rPr>
              <a:t>日出货量要求：</a:t>
            </a:r>
            <a:r>
              <a:rPr lang="zh-CN" altLang="en-US" sz="1400">
                <a:solidFill>
                  <a:srgbClr val="000000">
                    <a:lumMod val="85000"/>
                    <a:lumOff val="15000"/>
                  </a:srgbClr>
                </a:solidFill>
                <a:latin typeface="+mn-ea"/>
                <a:cs typeface="+mn-ea"/>
                <a:sym typeface="+mn-ea"/>
              </a:rPr>
              <a:t>单日单仓拣货量需在</a:t>
            </a:r>
            <a:r>
              <a:rPr lang="zh-CN" altLang="en-US" sz="1400" b="1">
                <a:solidFill>
                  <a:srgbClr val="FF0000"/>
                </a:solidFill>
                <a:latin typeface="+mn-ea"/>
                <a:cs typeface="+mn-ea"/>
                <a:sym typeface="+mn-ea"/>
              </a:rPr>
              <a:t>15家</a:t>
            </a:r>
            <a:r>
              <a:rPr lang="zh-CN" altLang="en-US" sz="1400">
                <a:solidFill>
                  <a:srgbClr val="000000">
                    <a:lumMod val="85000"/>
                    <a:lumOff val="15000"/>
                  </a:srgbClr>
                </a:solidFill>
                <a:latin typeface="+mn-ea"/>
                <a:cs typeface="+mn-ea"/>
                <a:sym typeface="+mn-ea"/>
              </a:rPr>
              <a:t>及以上，如遇工期较紧急的门店，需在不加费用的情况下安排专车来满足全国门店及偏远区域的要货时效要求。</a:t>
            </a:r>
            <a:endParaRPr lang="zh-CN" altLang="en-US" sz="1400">
              <a:solidFill>
                <a:srgbClr val="000000">
                  <a:lumMod val="85000"/>
                  <a:lumOff val="15000"/>
                </a:srgbClr>
              </a:solidFill>
              <a:latin typeface="+mn-ea"/>
              <a:cs typeface="+mn-ea"/>
              <a:sym typeface="+mn-ea"/>
            </a:endParaRPr>
          </a:p>
        </p:txBody>
      </p:sp>
      <p:sp>
        <p:nvSpPr>
          <p:cNvPr id="36" name="椭圆 35"/>
          <p:cNvSpPr/>
          <p:nvPr>
            <p:custDataLst>
              <p:tags r:id="rId5"/>
            </p:custDataLst>
          </p:nvPr>
        </p:nvSpPr>
        <p:spPr>
          <a:xfrm>
            <a:off x="9423083" y="2200275"/>
            <a:ext cx="610235" cy="610235"/>
          </a:xfrm>
          <a:prstGeom prst="ellipse">
            <a:avLst/>
          </a:prstGeom>
          <a:noFill/>
          <a:ln w="25400">
            <a:solidFill>
              <a:srgbClr val="ED5A14"/>
            </a:solid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p>
        </p:txBody>
      </p:sp>
      <p:cxnSp>
        <p:nvCxnSpPr>
          <p:cNvPr id="37" name="直接连接符 36"/>
          <p:cNvCxnSpPr/>
          <p:nvPr>
            <p:custDataLst>
              <p:tags r:id="rId6"/>
            </p:custDataLst>
          </p:nvPr>
        </p:nvCxnSpPr>
        <p:spPr>
          <a:xfrm>
            <a:off x="9537383" y="5506085"/>
            <a:ext cx="381635" cy="0"/>
          </a:xfrm>
          <a:prstGeom prst="line">
            <a:avLst/>
          </a:prstGeom>
          <a:ln w="44450" cap="rnd">
            <a:solidFill>
              <a:srgbClr val="ED5A14"/>
            </a:solidFill>
          </a:ln>
        </p:spPr>
        <p:style>
          <a:lnRef idx="2">
            <a:srgbClr val="376FFF"/>
          </a:lnRef>
          <a:fillRef idx="0">
            <a:srgbClr val="FFFFFF"/>
          </a:fillRef>
          <a:effectRef idx="0">
            <a:srgbClr val="FFFFFF"/>
          </a:effectRef>
          <a:fontRef idx="minor">
            <a:srgbClr val="000000"/>
          </a:fontRef>
        </p:style>
      </p:cxnSp>
      <p:pic>
        <p:nvPicPr>
          <p:cNvPr id="10" name="图片 11" descr="343439383331313b343532303032373bbfcdbba7b5b5b0b8"/>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9602153" y="2388235"/>
            <a:ext cx="252000" cy="252000"/>
          </a:xfrm>
          <a:prstGeom prst="rect">
            <a:avLst/>
          </a:prstGeom>
        </p:spPr>
      </p:pic>
      <p:sp>
        <p:nvSpPr>
          <p:cNvPr id="11" name="圆角矩形 10"/>
          <p:cNvSpPr/>
          <p:nvPr>
            <p:custDataLst>
              <p:tags r:id="rId10"/>
            </p:custDataLst>
          </p:nvPr>
        </p:nvSpPr>
        <p:spPr>
          <a:xfrm>
            <a:off x="4531043" y="1884680"/>
            <a:ext cx="3068320" cy="4013835"/>
          </a:xfrm>
          <a:prstGeom prst="roundRect">
            <a:avLst>
              <a:gd name="adj" fmla="val 13095"/>
            </a:avLst>
          </a:prstGeom>
          <a:solidFill>
            <a:srgbClr val="FFFFFF">
              <a:alpha val="15000"/>
            </a:srgbClr>
          </a:solidFill>
          <a:ln>
            <a:solidFill>
              <a:srgbClr val="ED5A14"/>
            </a:solidFill>
          </a:ln>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square" lIns="144145" tIns="1080135" rIns="215900" numCol="1" spcCol="0" rtlCol="0" fromWordArt="0" anchor="t" anchorCtr="0" forceAA="0" compatLnSpc="1">
            <a:noAutofit/>
          </a:bodyPr>
          <a:p>
            <a:pPr indent="0" algn="l" fontAlgn="auto">
              <a:lnSpc>
                <a:spcPct val="140000"/>
              </a:lnSpc>
            </a:pPr>
            <a:r>
              <a:rPr lang="zh-CN" altLang="en-US" sz="1800" b="1">
                <a:solidFill>
                  <a:srgbClr val="000000">
                    <a:lumMod val="85000"/>
                    <a:lumOff val="15000"/>
                  </a:srgbClr>
                </a:solidFill>
                <a:latin typeface="+mn-ea"/>
                <a:cs typeface="+mn-ea"/>
                <a:sym typeface="+mn-ea"/>
              </a:rPr>
              <a:t>建仓要求：</a:t>
            </a:r>
            <a:r>
              <a:rPr lang="zh-CN" altLang="en-US" sz="1400">
                <a:solidFill>
                  <a:srgbClr val="000000">
                    <a:lumMod val="85000"/>
                    <a:lumOff val="15000"/>
                  </a:srgbClr>
                </a:solidFill>
                <a:latin typeface="+mn-ea"/>
                <a:cs typeface="+mn-ea"/>
                <a:sym typeface="+mn-ea"/>
              </a:rPr>
              <a:t>为满足需方日常门店供货需求，供方需在需方核心区域建设仓库</a:t>
            </a:r>
            <a:r>
              <a:rPr lang="zh-CN" altLang="en-US" sz="1400" b="1">
                <a:solidFill>
                  <a:srgbClr val="FF0000"/>
                </a:solidFill>
                <a:latin typeface="+mn-ea"/>
                <a:cs typeface="+mn-ea"/>
                <a:sym typeface="+mn-ea"/>
              </a:rPr>
              <a:t>（成都、广东）</a:t>
            </a:r>
            <a:r>
              <a:rPr lang="zh-CN" altLang="en-US" sz="1400">
                <a:solidFill>
                  <a:srgbClr val="000000">
                    <a:lumMod val="85000"/>
                    <a:lumOff val="15000"/>
                  </a:srgbClr>
                </a:solidFill>
                <a:latin typeface="+mn-ea"/>
                <a:cs typeface="+mn-ea"/>
                <a:sym typeface="+mn-ea"/>
              </a:rPr>
              <a:t>且服务全国门店包含：新疆、西藏、内蒙古等偏远区域；</a:t>
            </a:r>
            <a:br>
              <a:rPr lang="zh-CN" altLang="en-US" sz="1400" b="1">
                <a:solidFill>
                  <a:srgbClr val="FF0000"/>
                </a:solidFill>
                <a:latin typeface="+mn-ea"/>
                <a:cs typeface="+mn-ea"/>
                <a:sym typeface="+mn-ea"/>
              </a:rPr>
            </a:br>
            <a:endParaRPr lang="zh-CN" altLang="en-US" sz="1400">
              <a:solidFill>
                <a:srgbClr val="000000">
                  <a:lumMod val="85000"/>
                  <a:lumOff val="15000"/>
                </a:srgbClr>
              </a:solidFill>
              <a:latin typeface="+mn-ea"/>
              <a:cs typeface="+mn-ea"/>
              <a:sym typeface="+mn-ea"/>
            </a:endParaRPr>
          </a:p>
        </p:txBody>
      </p:sp>
      <p:sp>
        <p:nvSpPr>
          <p:cNvPr id="33" name="椭圆 32"/>
          <p:cNvSpPr/>
          <p:nvPr>
            <p:custDataLst>
              <p:tags r:id="rId11"/>
            </p:custDataLst>
          </p:nvPr>
        </p:nvSpPr>
        <p:spPr>
          <a:xfrm>
            <a:off x="5759768" y="2200275"/>
            <a:ext cx="610235" cy="610235"/>
          </a:xfrm>
          <a:prstGeom prst="ellipse">
            <a:avLst/>
          </a:prstGeom>
          <a:noFill/>
          <a:ln w="25400">
            <a:solidFill>
              <a:srgbClr val="ED5A14"/>
            </a:solid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p>
        </p:txBody>
      </p:sp>
      <p:pic>
        <p:nvPicPr>
          <p:cNvPr id="13" name="图片 3" descr="343439383331313b343532303031393bd2b5bca8b9dcc0ed"/>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5938838" y="2388235"/>
            <a:ext cx="252000" cy="252000"/>
          </a:xfrm>
          <a:prstGeom prst="rect">
            <a:avLst/>
          </a:prstGeom>
        </p:spPr>
      </p:pic>
      <p:cxnSp>
        <p:nvCxnSpPr>
          <p:cNvPr id="14" name="直接连接符 13"/>
          <p:cNvCxnSpPr/>
          <p:nvPr>
            <p:custDataLst>
              <p:tags r:id="rId15"/>
            </p:custDataLst>
          </p:nvPr>
        </p:nvCxnSpPr>
        <p:spPr>
          <a:xfrm>
            <a:off x="5874068" y="5506085"/>
            <a:ext cx="381635" cy="0"/>
          </a:xfrm>
          <a:prstGeom prst="line">
            <a:avLst/>
          </a:prstGeom>
          <a:ln w="44450" cap="rnd">
            <a:solidFill>
              <a:srgbClr val="ED5A14"/>
            </a:solidFill>
          </a:ln>
        </p:spPr>
        <p:style>
          <a:lnRef idx="2">
            <a:srgbClr val="376FFF"/>
          </a:lnRef>
          <a:fillRef idx="0">
            <a:srgbClr val="FFFFFF"/>
          </a:fillRef>
          <a:effectRef idx="0">
            <a:srgbClr val="FFFFFF"/>
          </a:effectRef>
          <a:fontRef idx="minor">
            <a:srgbClr val="000000"/>
          </a:fontRef>
        </p:style>
      </p:cxnSp>
      <p:sp>
        <p:nvSpPr>
          <p:cNvPr id="15" name="圆角矩形 14"/>
          <p:cNvSpPr/>
          <p:nvPr>
            <p:custDataLst>
              <p:tags r:id="rId16"/>
            </p:custDataLst>
          </p:nvPr>
        </p:nvSpPr>
        <p:spPr>
          <a:xfrm>
            <a:off x="868363" y="1884680"/>
            <a:ext cx="3067050" cy="4013835"/>
          </a:xfrm>
          <a:prstGeom prst="roundRect">
            <a:avLst>
              <a:gd name="adj" fmla="val 13095"/>
            </a:avLst>
          </a:prstGeom>
          <a:solidFill>
            <a:srgbClr val="FFFFFF">
              <a:alpha val="15000"/>
            </a:srgbClr>
          </a:solidFill>
          <a:ln>
            <a:solidFill>
              <a:srgbClr val="ED5A14"/>
            </a:solidFill>
          </a:ln>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square" lIns="144145" tIns="1080135" rIns="215900" numCol="1" spcCol="0" rtlCol="0" fromWordArt="0" anchor="t" anchorCtr="0" forceAA="0" compatLnSpc="1">
            <a:noAutofit/>
          </a:bodyPr>
          <a:p>
            <a:pPr indent="0" algn="l" fontAlgn="auto">
              <a:lnSpc>
                <a:spcPct val="140000"/>
              </a:lnSpc>
            </a:pPr>
            <a:r>
              <a:rPr lang="zh-CN" altLang="en-US" b="1">
                <a:solidFill>
                  <a:srgbClr val="000000">
                    <a:lumMod val="85000"/>
                    <a:lumOff val="15000"/>
                  </a:srgbClr>
                </a:solidFill>
                <a:latin typeface="+mn-ea"/>
                <a:cs typeface="+mn-ea"/>
                <a:sym typeface="+mn-ea"/>
              </a:rPr>
              <a:t>创新要求</a:t>
            </a:r>
            <a:r>
              <a:rPr lang="zh-CN" altLang="en-US" sz="1400">
                <a:solidFill>
                  <a:srgbClr val="000000">
                    <a:lumMod val="85000"/>
                    <a:lumOff val="15000"/>
                  </a:srgbClr>
                </a:solidFill>
                <a:latin typeface="+mn-ea"/>
                <a:cs typeface="+mn-ea"/>
                <a:sym typeface="+mn-ea"/>
              </a:rPr>
              <a:t>：供应商需自有设计团队，具备自主设计、打样产品的能力；</a:t>
            </a:r>
            <a:br>
              <a:rPr lang="zh-CN" altLang="en-US" sz="1400">
                <a:solidFill>
                  <a:srgbClr val="000000">
                    <a:lumMod val="85000"/>
                    <a:lumOff val="15000"/>
                  </a:srgbClr>
                </a:solidFill>
                <a:latin typeface="+mn-ea"/>
                <a:cs typeface="+mn-ea"/>
                <a:sym typeface="+mn-ea"/>
              </a:rPr>
            </a:br>
            <a:r>
              <a:rPr lang="zh-CN" altLang="en-US" sz="1400">
                <a:solidFill>
                  <a:srgbClr val="000000">
                    <a:lumMod val="85000"/>
                    <a:lumOff val="15000"/>
                  </a:srgbClr>
                </a:solidFill>
                <a:latin typeface="+mn-ea"/>
                <a:cs typeface="+mn-ea"/>
                <a:sym typeface="+mn-ea"/>
              </a:rPr>
              <a:t>根据市场发展需求，对货架进行优化和创新，根据需方需求开发设计</a:t>
            </a:r>
            <a:r>
              <a:rPr lang="en-US" altLang="zh-CN" sz="1400">
                <a:solidFill>
                  <a:srgbClr val="000000">
                    <a:lumMod val="85000"/>
                    <a:lumOff val="15000"/>
                  </a:srgbClr>
                </a:solidFill>
                <a:latin typeface="+mn-ea"/>
                <a:cs typeface="+mn-ea"/>
                <a:sym typeface="+mn-ea"/>
              </a:rPr>
              <a:t>+</a:t>
            </a:r>
            <a:r>
              <a:rPr lang="zh-CN" altLang="en-US" sz="1400">
                <a:solidFill>
                  <a:srgbClr val="000000">
                    <a:lumMod val="85000"/>
                    <a:lumOff val="15000"/>
                  </a:srgbClr>
                </a:solidFill>
                <a:latin typeface="+mn-ea"/>
                <a:cs typeface="+mn-ea"/>
                <a:sym typeface="+mn-ea"/>
              </a:rPr>
              <a:t>打样寄出样品需在</a:t>
            </a:r>
            <a:r>
              <a:rPr lang="zh-CN" altLang="en-US" sz="1400">
                <a:solidFill>
                  <a:srgbClr val="000000">
                    <a:lumMod val="85000"/>
                    <a:lumOff val="15000"/>
                  </a:srgbClr>
                </a:solidFill>
                <a:latin typeface="+mn-ea"/>
                <a:cs typeface="+mn-ea"/>
                <a:sym typeface="+mn-ea"/>
              </a:rPr>
              <a:t>一周内完成。</a:t>
            </a:r>
            <a:endParaRPr lang="zh-CN" altLang="en-US" sz="1400">
              <a:solidFill>
                <a:srgbClr val="000000">
                  <a:lumMod val="85000"/>
                  <a:lumOff val="15000"/>
                </a:srgbClr>
              </a:solidFill>
              <a:latin typeface="+mn-ea"/>
              <a:cs typeface="+mn-ea"/>
              <a:sym typeface="+mn-ea"/>
            </a:endParaRPr>
          </a:p>
        </p:txBody>
      </p:sp>
      <p:sp>
        <p:nvSpPr>
          <p:cNvPr id="16" name="椭圆 15"/>
          <p:cNvSpPr/>
          <p:nvPr>
            <p:custDataLst>
              <p:tags r:id="rId17"/>
            </p:custDataLst>
          </p:nvPr>
        </p:nvSpPr>
        <p:spPr>
          <a:xfrm>
            <a:off x="2097088" y="2200275"/>
            <a:ext cx="610235" cy="610235"/>
          </a:xfrm>
          <a:prstGeom prst="ellipse">
            <a:avLst/>
          </a:prstGeom>
          <a:noFill/>
          <a:ln w="25400">
            <a:solidFill>
              <a:srgbClr val="ED5A14"/>
            </a:solid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p>
        </p:txBody>
      </p:sp>
      <p:pic>
        <p:nvPicPr>
          <p:cNvPr id="17" name="图片 4" descr="343439383331313b343532303032303bb8f6c8cbd0c5cfa2"/>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2276158" y="2379345"/>
            <a:ext cx="252095" cy="252095"/>
          </a:xfrm>
          <a:prstGeom prst="rect">
            <a:avLst/>
          </a:prstGeom>
        </p:spPr>
      </p:pic>
      <p:cxnSp>
        <p:nvCxnSpPr>
          <p:cNvPr id="18" name="直接连接符 17"/>
          <p:cNvCxnSpPr/>
          <p:nvPr>
            <p:custDataLst>
              <p:tags r:id="rId21"/>
            </p:custDataLst>
          </p:nvPr>
        </p:nvCxnSpPr>
        <p:spPr>
          <a:xfrm>
            <a:off x="2210753" y="5506085"/>
            <a:ext cx="381635" cy="0"/>
          </a:xfrm>
          <a:prstGeom prst="line">
            <a:avLst/>
          </a:prstGeom>
          <a:ln w="44450" cap="rnd">
            <a:solidFill>
              <a:srgbClr val="ED5A14"/>
            </a:solidFill>
          </a:ln>
        </p:spPr>
        <p:style>
          <a:lnRef idx="2">
            <a:srgbClr val="376FFF"/>
          </a:lnRef>
          <a:fillRef idx="0">
            <a:srgbClr val="FFFFFF"/>
          </a:fillRef>
          <a:effectRef idx="0">
            <a:srgbClr val="FFFFFF"/>
          </a:effectRef>
          <a:fontRef idx="minor">
            <a:srgbClr val="000000"/>
          </a:fontRef>
        </p:style>
      </p:cxnSp>
    </p:spTree>
    <p:custDataLst>
      <p:tags r:id="rId2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5115" y="239395"/>
            <a:ext cx="5674360" cy="619125"/>
          </a:xfrm>
        </p:spPr>
        <p:txBody>
          <a:bodyPr/>
          <a:p>
            <a:r>
              <a:rPr lang="zh-CN" altLang="en-US" b="1">
                <a:solidFill>
                  <a:schemeClr val="bg2"/>
                </a:solidFill>
              </a:rPr>
              <a:t>订单流程及时效要求</a:t>
            </a:r>
            <a:endParaRPr lang="zh-CN" altLang="en-US" b="1">
              <a:solidFill>
                <a:schemeClr val="bg2"/>
              </a:solidFill>
            </a:endParaRPr>
          </a:p>
        </p:txBody>
      </p:sp>
      <p:sp>
        <p:nvSpPr>
          <p:cNvPr id="3" name="文本框 2"/>
          <p:cNvSpPr txBox="1"/>
          <p:nvPr/>
        </p:nvSpPr>
        <p:spPr>
          <a:xfrm>
            <a:off x="709295" y="1349375"/>
            <a:ext cx="3694430" cy="327660"/>
          </a:xfrm>
          <a:prstGeom prst="rect">
            <a:avLst/>
          </a:prstGeom>
          <a:noFill/>
        </p:spPr>
        <p:txBody>
          <a:bodyPr wrap="square" rtlCol="0">
            <a:noAutofit/>
          </a:bodyPr>
          <a:p>
            <a:endParaRPr lang="zh-CN" altLang="en-US"/>
          </a:p>
        </p:txBody>
      </p:sp>
      <p:pic>
        <p:nvPicPr>
          <p:cNvPr id="5" name="ECB019B1-382A-4266-B25C-5B523AA43C14-1" descr="C:/Users/LSYM000074/AppData/Local/Temp/wpp.vcTJcBwpp"/>
          <p:cNvPicPr>
            <a:picLocks noChangeAspect="1"/>
          </p:cNvPicPr>
          <p:nvPr/>
        </p:nvPicPr>
        <p:blipFill>
          <a:blip r:embed="rId1"/>
          <a:stretch>
            <a:fillRect/>
          </a:stretch>
        </p:blipFill>
        <p:spPr>
          <a:xfrm>
            <a:off x="457200" y="1212533"/>
            <a:ext cx="7277735" cy="5197475"/>
          </a:xfrm>
          <a:prstGeom prst="rect">
            <a:avLst/>
          </a:prstGeom>
          <a:ln>
            <a:noFill/>
          </a:ln>
        </p:spPr>
      </p:pic>
      <p:sp>
        <p:nvSpPr>
          <p:cNvPr id="52" name="圆角矩形 3"/>
          <p:cNvSpPr/>
          <p:nvPr>
            <p:custDataLst>
              <p:tags r:id="rId2"/>
            </p:custDataLst>
          </p:nvPr>
        </p:nvSpPr>
        <p:spPr>
          <a:xfrm>
            <a:off x="8189595" y="1474470"/>
            <a:ext cx="3776345" cy="5099050"/>
          </a:xfrm>
          <a:custGeom>
            <a:avLst/>
            <a:gdLst>
              <a:gd name="adj" fmla="val 662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239" h="6687">
                <a:moveTo>
                  <a:pt x="5035" y="0"/>
                </a:moveTo>
                <a:lnTo>
                  <a:pt x="5041" y="3"/>
                </a:lnTo>
                <a:cubicBezTo>
                  <a:pt x="5158" y="59"/>
                  <a:pt x="5239" y="179"/>
                  <a:pt x="5239" y="318"/>
                </a:cubicBezTo>
                <a:lnTo>
                  <a:pt x="5239" y="6337"/>
                </a:lnTo>
                <a:cubicBezTo>
                  <a:pt x="5239" y="6531"/>
                  <a:pt x="5083" y="6687"/>
                  <a:pt x="4889" y="6687"/>
                </a:cubicBezTo>
                <a:lnTo>
                  <a:pt x="307" y="6687"/>
                </a:lnTo>
                <a:cubicBezTo>
                  <a:pt x="180" y="6687"/>
                  <a:pt x="69" y="6620"/>
                  <a:pt x="8" y="6519"/>
                </a:cubicBezTo>
                <a:lnTo>
                  <a:pt x="0" y="6505"/>
                </a:lnTo>
                <a:lnTo>
                  <a:pt x="10" y="6510"/>
                </a:lnTo>
                <a:cubicBezTo>
                  <a:pt x="52" y="6527"/>
                  <a:pt x="98" y="6537"/>
                  <a:pt x="146" y="6537"/>
                </a:cubicBezTo>
                <a:lnTo>
                  <a:pt x="4728" y="6537"/>
                </a:lnTo>
                <a:cubicBezTo>
                  <a:pt x="4922" y="6537"/>
                  <a:pt x="5078" y="6381"/>
                  <a:pt x="5078" y="6187"/>
                </a:cubicBezTo>
                <a:lnTo>
                  <a:pt x="5078" y="168"/>
                </a:lnTo>
                <a:cubicBezTo>
                  <a:pt x="5078" y="107"/>
                  <a:pt x="5063" y="51"/>
                  <a:pt x="5036" y="1"/>
                </a:cubicBezTo>
                <a:lnTo>
                  <a:pt x="5035" y="0"/>
                </a:lnTo>
                <a:close/>
              </a:path>
            </a:pathLst>
          </a:custGeom>
          <a:solidFill>
            <a:srgbClr val="004C99"/>
          </a:solidFill>
          <a:ln>
            <a:solidFill>
              <a:srgbClr val="004C99"/>
            </a:solidFill>
          </a:ln>
          <a:effectLst/>
        </p:spPr>
        <p:style>
          <a:lnRef idx="2">
            <a:srgbClr val="2C96F2">
              <a:shade val="50000"/>
            </a:srgbClr>
          </a:lnRef>
          <a:fillRef idx="1">
            <a:srgbClr val="2C96F2"/>
          </a:fillRef>
          <a:effectRef idx="0">
            <a:srgbClr val="2C96F2"/>
          </a:effectRef>
          <a:fontRef idx="minor">
            <a:srgbClr val="FFFFFF"/>
          </a:fontRef>
        </p:style>
        <p:txBody>
          <a:bodyPr vertOverflow="overflow" horzOverflow="overflow" vert="horz" wrap="square" lIns="323850" tIns="215900" rIns="179705" bIns="698500" numCol="1" spcCol="0" rtlCol="0" fromWordArt="0" anchor="t" anchorCtr="0" forceAA="0" compatLnSpc="1">
            <a:noAutofit/>
          </a:bodyPr>
          <a:p>
            <a:pPr lvl="0" algn="l">
              <a:lnSpc>
                <a:spcPct val="140000"/>
              </a:lnSpc>
              <a:buClrTx/>
              <a:buSzTx/>
              <a:buFontTx/>
            </a:pPr>
            <a:endParaRPr lang="zh-CN" altLang="zh-CN" sz="1400" dirty="0">
              <a:solidFill>
                <a:srgbClr val="004C99"/>
              </a:solidFill>
              <a:latin typeface="+mn-ea"/>
              <a:cs typeface="+mn-ea"/>
              <a:sym typeface="+mn-ea"/>
            </a:endParaRPr>
          </a:p>
        </p:txBody>
      </p:sp>
      <p:sp>
        <p:nvSpPr>
          <p:cNvPr id="53" name="圆角矩形 3"/>
          <p:cNvSpPr/>
          <p:nvPr>
            <p:custDataLst>
              <p:tags r:id="rId3"/>
            </p:custDataLst>
          </p:nvPr>
        </p:nvSpPr>
        <p:spPr>
          <a:xfrm>
            <a:off x="8098790" y="1349375"/>
            <a:ext cx="3764915" cy="5158105"/>
          </a:xfrm>
          <a:prstGeom prst="roundRect">
            <a:avLst>
              <a:gd name="adj" fmla="val 6621"/>
            </a:avLst>
          </a:prstGeom>
          <a:noFill/>
          <a:ln>
            <a:solidFill>
              <a:srgbClr val="004C99"/>
            </a:solidFill>
          </a:ln>
          <a:effectLst/>
          <a:extLst>
            <a:ext uri="{909E8E84-426E-40DD-AFC4-6F175D3DCCD1}">
              <a14:hiddenFill xmlns:a14="http://schemas.microsoft.com/office/drawing/2010/main">
                <a:solidFill>
                  <a:srgbClr val="004C99"/>
                </a:solidFill>
              </a14:hiddenFill>
            </a:ext>
          </a:extLst>
        </p:spPr>
        <p:style>
          <a:lnRef idx="2">
            <a:srgbClr val="2C96F2">
              <a:shade val="50000"/>
            </a:srgbClr>
          </a:lnRef>
          <a:fillRef idx="1">
            <a:srgbClr val="2C96F2"/>
          </a:fillRef>
          <a:effectRef idx="0">
            <a:srgbClr val="2C96F2"/>
          </a:effectRef>
          <a:fontRef idx="minor">
            <a:srgbClr val="FFFFFF"/>
          </a:fontRef>
        </p:style>
        <p:txBody>
          <a:bodyPr vertOverflow="overflow" horzOverflow="overflow" vert="horz" wrap="square" lIns="288290" tIns="252095" rIns="288290" bIns="698500" numCol="1" spcCol="0" rtlCol="0" fromWordArt="0" anchor="t" anchorCtr="0" forceAA="0" compatLnSpc="1">
            <a:noAutofit/>
          </a:bodyPr>
          <a:p>
            <a:pPr lvl="0" algn="l">
              <a:lnSpc>
                <a:spcPct val="140000"/>
              </a:lnSpc>
              <a:buClrTx/>
              <a:buSzTx/>
              <a:buFontTx/>
            </a:pPr>
            <a:r>
              <a:rPr lang="en-US" altLang="zh-CN" sz="1600" dirty="0">
                <a:solidFill>
                  <a:srgbClr val="004C99"/>
                </a:solidFill>
                <a:sym typeface="+mn-ea"/>
              </a:rPr>
              <a:t>1</a:t>
            </a:r>
            <a:r>
              <a:rPr lang="zh-CN" altLang="en-US" sz="1600" dirty="0">
                <a:solidFill>
                  <a:srgbClr val="004C99"/>
                </a:solidFill>
                <a:sym typeface="+mn-ea"/>
              </a:rPr>
              <a:t>、门店工期预计在</a:t>
            </a:r>
            <a:r>
              <a:rPr lang="en-US" altLang="zh-CN" sz="2000" b="1" dirty="0">
                <a:solidFill>
                  <a:srgbClr val="FF0000"/>
                </a:solidFill>
                <a:sym typeface="+mn-ea"/>
              </a:rPr>
              <a:t>7-10</a:t>
            </a:r>
            <a:r>
              <a:rPr lang="zh-CN" altLang="en-US" sz="2000" b="1" dirty="0">
                <a:solidFill>
                  <a:srgbClr val="FF0000"/>
                </a:solidFill>
                <a:sym typeface="+mn-ea"/>
              </a:rPr>
              <a:t>天</a:t>
            </a:r>
            <a:r>
              <a:rPr lang="zh-CN" altLang="en-US" sz="1600" dirty="0">
                <a:solidFill>
                  <a:srgbClr val="004C99"/>
                </a:solidFill>
                <a:sym typeface="+mn-ea"/>
              </a:rPr>
              <a:t>，送货前需提前联系收货人确认准确的送装时间；</a:t>
            </a:r>
            <a:br>
              <a:rPr lang="zh-CN" altLang="en-US" sz="1600" dirty="0">
                <a:solidFill>
                  <a:srgbClr val="004C99"/>
                </a:solidFill>
                <a:sym typeface="+mn-ea"/>
              </a:rPr>
            </a:br>
            <a:r>
              <a:rPr lang="en-US" altLang="zh-CN" sz="1600" dirty="0">
                <a:solidFill>
                  <a:srgbClr val="004C99"/>
                </a:solidFill>
                <a:sym typeface="+mn-ea"/>
              </a:rPr>
              <a:t>2</a:t>
            </a:r>
            <a:r>
              <a:rPr lang="zh-CN" altLang="en-US" sz="1600" dirty="0">
                <a:solidFill>
                  <a:srgbClr val="004C99"/>
                </a:solidFill>
                <a:sym typeface="+mn-ea"/>
              </a:rPr>
              <a:t>、货架到店后需在</a:t>
            </a:r>
            <a:r>
              <a:rPr lang="en-US" altLang="zh-CN" sz="2000" b="1" dirty="0">
                <a:solidFill>
                  <a:srgbClr val="FF0000"/>
                </a:solidFill>
                <a:sym typeface="+mn-ea"/>
              </a:rPr>
              <a:t>24小时</a:t>
            </a:r>
            <a:r>
              <a:rPr lang="zh-CN" altLang="en-US" sz="1600" dirty="0">
                <a:solidFill>
                  <a:srgbClr val="004C99"/>
                </a:solidFill>
                <a:sym typeface="+mn-ea"/>
              </a:rPr>
              <a:t>内完成安装；</a:t>
            </a:r>
            <a:br>
              <a:rPr lang="zh-CN" altLang="en-US" sz="1600" dirty="0">
                <a:solidFill>
                  <a:srgbClr val="004C99"/>
                </a:solidFill>
                <a:sym typeface="+mn-ea"/>
              </a:rPr>
            </a:br>
            <a:r>
              <a:rPr lang="en-US" altLang="zh-CN" sz="1600" dirty="0">
                <a:solidFill>
                  <a:srgbClr val="004C99"/>
                </a:solidFill>
                <a:sym typeface="+mn-ea"/>
              </a:rPr>
              <a:t>3</a:t>
            </a:r>
            <a:r>
              <a:rPr lang="zh-CN" altLang="en-US" sz="1600" dirty="0">
                <a:solidFill>
                  <a:srgbClr val="004C99"/>
                </a:solidFill>
                <a:sym typeface="+mn-ea"/>
              </a:rPr>
              <a:t>、货架安装完成后，需清理干净现场因货架安装产生的垃圾；</a:t>
            </a:r>
            <a:br>
              <a:rPr lang="zh-CN" altLang="en-US" sz="1600" dirty="0">
                <a:solidFill>
                  <a:srgbClr val="004C99"/>
                </a:solidFill>
                <a:sym typeface="+mn-ea"/>
              </a:rPr>
            </a:br>
            <a:r>
              <a:rPr lang="en-US" altLang="zh-CN" sz="1600" dirty="0">
                <a:solidFill>
                  <a:srgbClr val="004C99"/>
                </a:solidFill>
                <a:sym typeface="+mn-ea"/>
              </a:rPr>
              <a:t>4</a:t>
            </a:r>
            <a:r>
              <a:rPr lang="zh-CN" altLang="en-US" sz="1600" dirty="0">
                <a:solidFill>
                  <a:srgbClr val="004C99"/>
                </a:solidFill>
                <a:sym typeface="+mn-ea"/>
              </a:rPr>
              <a:t>、现场因厂家多发遗留的货架需及时带走，门店不帮忙保管；</a:t>
            </a:r>
            <a:br>
              <a:rPr lang="zh-CN" altLang="en-US" sz="1600" dirty="0">
                <a:solidFill>
                  <a:srgbClr val="004C99"/>
                </a:solidFill>
                <a:sym typeface="+mn-ea"/>
              </a:rPr>
            </a:br>
            <a:r>
              <a:rPr lang="en-US" altLang="zh-CN" sz="1600" dirty="0">
                <a:solidFill>
                  <a:srgbClr val="004C99"/>
                </a:solidFill>
                <a:sym typeface="+mn-ea"/>
              </a:rPr>
              <a:t>5</a:t>
            </a:r>
            <a:r>
              <a:rPr lang="zh-CN" altLang="en-US" sz="1600" dirty="0">
                <a:solidFill>
                  <a:srgbClr val="004C99"/>
                </a:solidFill>
                <a:sym typeface="+mn-ea"/>
              </a:rPr>
              <a:t>、涉及的变形、破损、漏发等售后问题，在货架安装完成后第一时间在门店进度群统一报备，并在</a:t>
            </a:r>
            <a:r>
              <a:rPr lang="en-US" altLang="zh-CN" sz="2000" b="1" dirty="0">
                <a:solidFill>
                  <a:srgbClr val="FF0000"/>
                </a:solidFill>
                <a:sym typeface="+mn-ea"/>
              </a:rPr>
              <a:t>48小时</a:t>
            </a:r>
            <a:r>
              <a:rPr lang="zh-CN" altLang="en-US" sz="1600" dirty="0">
                <a:solidFill>
                  <a:srgbClr val="004C99"/>
                </a:solidFill>
                <a:sym typeface="+mn-ea"/>
              </a:rPr>
              <a:t>内跟进处理完成。</a:t>
            </a:r>
            <a:endParaRPr lang="zh-CN" altLang="en-US" sz="1600" dirty="0">
              <a:solidFill>
                <a:srgbClr val="004C99"/>
              </a:solidFill>
              <a:sym typeface="+mn-ea"/>
            </a:endParaRPr>
          </a:p>
        </p:txBody>
      </p:sp>
    </p:spTree>
    <p:custDataLst>
      <p:tags r:id="rId4"/>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5115" y="239395"/>
            <a:ext cx="5674360" cy="619125"/>
          </a:xfrm>
        </p:spPr>
        <p:txBody>
          <a:bodyPr/>
          <a:p>
            <a:r>
              <a:rPr lang="zh-CN" altLang="en-US" b="1">
                <a:solidFill>
                  <a:schemeClr val="bg2"/>
                </a:solidFill>
                <a:sym typeface="+mn-ea"/>
              </a:rPr>
              <a:t>关于日常货架延期惩处标准</a:t>
            </a:r>
            <a:endParaRPr lang="zh-CN" altLang="en-US" b="1">
              <a:solidFill>
                <a:schemeClr val="bg2"/>
              </a:solidFill>
            </a:endParaRPr>
          </a:p>
        </p:txBody>
      </p:sp>
      <p:sp>
        <p:nvSpPr>
          <p:cNvPr id="3" name="文本框 2"/>
          <p:cNvSpPr txBox="1"/>
          <p:nvPr/>
        </p:nvSpPr>
        <p:spPr>
          <a:xfrm>
            <a:off x="537845" y="1227455"/>
            <a:ext cx="11449685" cy="5276850"/>
          </a:xfrm>
          <a:prstGeom prst="rect">
            <a:avLst/>
          </a:prstGeom>
          <a:noFill/>
        </p:spPr>
        <p:txBody>
          <a:bodyPr wrap="square" rtlCol="0">
            <a:noAutofit/>
          </a:bodyPr>
          <a:p>
            <a:pPr indent="0" fontAlgn="auto">
              <a:lnSpc>
                <a:spcPct val="150000"/>
              </a:lnSpc>
            </a:pPr>
            <a:r>
              <a:rPr lang="zh-CN" altLang="en-US" sz="1400" b="1" dirty="0">
                <a:solidFill>
                  <a:schemeClr val="tx1">
                    <a:lumMod val="85000"/>
                    <a:lumOff val="15000"/>
                  </a:schemeClr>
                </a:solidFill>
                <a:latin typeface="微软雅黑" panose="020B0503020204020204" charset="-122"/>
              </a:rPr>
              <a:t>一、漏单/漏发处理规范</a:t>
            </a:r>
            <a:br>
              <a:rPr lang="zh-CN" altLang="en-US" sz="1400" b="1" dirty="0">
                <a:solidFill>
                  <a:schemeClr val="tx1">
                    <a:lumMod val="85000"/>
                    <a:lumOff val="15000"/>
                  </a:schemeClr>
                </a:solidFill>
                <a:latin typeface="微软雅黑" panose="020B0503020204020204" charset="-122"/>
              </a:rPr>
            </a:br>
            <a:r>
              <a:rPr lang="zh-CN" altLang="en-US" sz="1200" dirty="0">
                <a:solidFill>
                  <a:schemeClr val="tx1">
                    <a:lumMod val="85000"/>
                    <a:lumOff val="15000"/>
                  </a:schemeClr>
                </a:solidFill>
                <a:latin typeface="微软雅黑" panose="020B0503020204020204" charset="-122"/>
              </a:rPr>
              <a:t>1、主观漏单责任：因供方主观原因导致订单漏单、未发货且影响门店交付的，供方需承担门店实际损失（含人工费用、店铺租金、利润损失等）及处罚；</a:t>
            </a:r>
            <a:br>
              <a:rPr lang="zh-CN" altLang="en-US" sz="1200" dirty="0">
                <a:solidFill>
                  <a:schemeClr val="tx1">
                    <a:lumMod val="85000"/>
                    <a:lumOff val="15000"/>
                  </a:schemeClr>
                </a:solidFill>
                <a:latin typeface="微软雅黑" panose="020B0503020204020204" charset="-122"/>
              </a:rPr>
            </a:br>
            <a:r>
              <a:rPr lang="zh-CN" altLang="en-US" sz="1200" dirty="0">
                <a:solidFill>
                  <a:schemeClr val="tx1">
                    <a:lumMod val="85000"/>
                    <a:lumOff val="15000"/>
                  </a:schemeClr>
                </a:solidFill>
                <a:latin typeface="微软雅黑" panose="020B0503020204020204" charset="-122"/>
              </a:rPr>
              <a:t>2、发货不全处理：</a:t>
            </a:r>
            <a:endParaRPr lang="zh-CN" altLang="en-US" sz="1200" dirty="0">
              <a:solidFill>
                <a:schemeClr val="tx1">
                  <a:lumMod val="85000"/>
                  <a:lumOff val="15000"/>
                </a:schemeClr>
              </a:solidFill>
              <a:latin typeface="微软雅黑" panose="020B0503020204020204" charset="-122"/>
            </a:endParaRPr>
          </a:p>
          <a:p>
            <a:pPr indent="0" fontAlgn="auto">
              <a:lnSpc>
                <a:spcPct val="150000"/>
              </a:lnSpc>
            </a:pPr>
            <a:r>
              <a:rPr lang="zh-CN" altLang="en-US" sz="1200" dirty="0">
                <a:solidFill>
                  <a:schemeClr val="tx1">
                    <a:lumMod val="85000"/>
                    <a:lumOff val="15000"/>
                  </a:schemeClr>
                </a:solidFill>
                <a:latin typeface="微软雅黑" panose="020B0503020204020204" charset="-122"/>
              </a:rPr>
              <a:t>1）若发货不全（如缺少配件等）但不影响门店实际交付，且供方在48小时内处理完毕，可免予处罚；</a:t>
            </a:r>
            <a:endParaRPr lang="zh-CN" altLang="en-US" sz="1200" dirty="0">
              <a:solidFill>
                <a:schemeClr val="tx1">
                  <a:lumMod val="85000"/>
                  <a:lumOff val="15000"/>
                </a:schemeClr>
              </a:solidFill>
              <a:latin typeface="微软雅黑" panose="020B0503020204020204" charset="-122"/>
            </a:endParaRPr>
          </a:p>
          <a:p>
            <a:pPr indent="0" fontAlgn="auto">
              <a:lnSpc>
                <a:spcPct val="150000"/>
              </a:lnSpc>
            </a:pPr>
            <a:r>
              <a:rPr lang="zh-CN" altLang="en-US" sz="1200" dirty="0">
                <a:solidFill>
                  <a:schemeClr val="tx1">
                    <a:lumMod val="85000"/>
                    <a:lumOff val="15000"/>
                  </a:schemeClr>
                </a:solidFill>
                <a:latin typeface="微软雅黑" panose="020B0503020204020204" charset="-122"/>
              </a:rPr>
              <a:t>2）若发货不全影响门店交付，或未在48小时内处理完毕，供方需按1000元/天支付罚款（门店实际损失另行赔付）直至问题解决。</a:t>
            </a:r>
            <a:endParaRPr lang="zh-CN" altLang="en-US" sz="1200" dirty="0">
              <a:solidFill>
                <a:schemeClr val="tx1">
                  <a:lumMod val="85000"/>
                  <a:lumOff val="15000"/>
                </a:schemeClr>
              </a:solidFill>
              <a:latin typeface="微软雅黑" panose="020B0503020204020204" charset="-122"/>
            </a:endParaRPr>
          </a:p>
          <a:p>
            <a:pPr indent="0" fontAlgn="auto">
              <a:lnSpc>
                <a:spcPct val="150000"/>
              </a:lnSpc>
            </a:pPr>
            <a:r>
              <a:rPr lang="zh-CN" altLang="en-US" sz="1400" b="1" dirty="0">
                <a:solidFill>
                  <a:schemeClr val="tx1">
                    <a:lumMod val="85000"/>
                    <a:lumOff val="15000"/>
                  </a:schemeClr>
                </a:solidFill>
                <a:latin typeface="微软雅黑" panose="020B0503020204020204" charset="-122"/>
              </a:rPr>
              <a:t>二、货架到货时效管理</a:t>
            </a:r>
            <a:br>
              <a:rPr lang="zh-CN" altLang="en-US" sz="1400" b="1" dirty="0">
                <a:solidFill>
                  <a:schemeClr val="tx1">
                    <a:lumMod val="85000"/>
                    <a:lumOff val="15000"/>
                  </a:schemeClr>
                </a:solidFill>
                <a:latin typeface="微软雅黑" panose="020B0503020204020204" charset="-122"/>
              </a:rPr>
            </a:br>
            <a:r>
              <a:rPr lang="zh-CN" altLang="en-US" sz="1200" dirty="0">
                <a:solidFill>
                  <a:schemeClr val="tx1">
                    <a:lumMod val="85000"/>
                    <a:lumOff val="15000"/>
                  </a:schemeClr>
                </a:solidFill>
                <a:latin typeface="微软雅黑" panose="020B0503020204020204" charset="-122"/>
              </a:rPr>
              <a:t> 1、 到货时间确认：货架到货时间原则上以物配下单时间为准，因门店工期存在差异，供方需提前与门店监理（收货人）沟通，根据监理确认的时间节点，按时、按量将货架送达指定门店。</a:t>
            </a:r>
            <a:endParaRPr lang="zh-CN" altLang="en-US" sz="1200" dirty="0">
              <a:solidFill>
                <a:schemeClr val="tx1">
                  <a:lumMod val="85000"/>
                  <a:lumOff val="15000"/>
                </a:schemeClr>
              </a:solidFill>
              <a:latin typeface="微软雅黑" panose="020B0503020204020204" charset="-122"/>
            </a:endParaRPr>
          </a:p>
          <a:p>
            <a:pPr indent="0" fontAlgn="auto">
              <a:lnSpc>
                <a:spcPct val="150000"/>
              </a:lnSpc>
            </a:pPr>
            <a:r>
              <a:rPr lang="zh-CN" altLang="en-US" sz="1200" dirty="0">
                <a:solidFill>
                  <a:schemeClr val="tx1">
                    <a:lumMod val="85000"/>
                    <a:lumOff val="15000"/>
                  </a:schemeClr>
                </a:solidFill>
                <a:latin typeface="微软雅黑" panose="020B0503020204020204" charset="-122"/>
              </a:rPr>
              <a:t>2、 逾期到货责任：若未按确认时间到货，影响门店交付，每逾期1天罚款1000元（不足1天按1天计算）</a:t>
            </a:r>
            <a:endParaRPr lang="zh-CN" altLang="en-US" sz="1200" dirty="0">
              <a:solidFill>
                <a:schemeClr val="tx1">
                  <a:lumMod val="85000"/>
                  <a:lumOff val="15000"/>
                </a:schemeClr>
              </a:solidFill>
              <a:latin typeface="微软雅黑" panose="020B0503020204020204" charset="-122"/>
            </a:endParaRPr>
          </a:p>
          <a:p>
            <a:pPr indent="0" fontAlgn="auto">
              <a:lnSpc>
                <a:spcPct val="150000"/>
              </a:lnSpc>
            </a:pPr>
            <a:r>
              <a:rPr lang="zh-CN" altLang="en-US" sz="1400" b="1" dirty="0">
                <a:solidFill>
                  <a:schemeClr val="tx1">
                    <a:lumMod val="85000"/>
                    <a:lumOff val="15000"/>
                  </a:schemeClr>
                </a:solidFill>
                <a:latin typeface="微软雅黑" panose="020B0503020204020204" charset="-122"/>
              </a:rPr>
              <a:t>三、货架安装要求及违规处罚</a:t>
            </a:r>
            <a:endParaRPr lang="zh-CN" altLang="en-US" sz="1400" b="1" dirty="0">
              <a:solidFill>
                <a:schemeClr val="tx1">
                  <a:lumMod val="85000"/>
                  <a:lumOff val="15000"/>
                </a:schemeClr>
              </a:solidFill>
              <a:latin typeface="微软雅黑" panose="020B0503020204020204" charset="-122"/>
            </a:endParaRPr>
          </a:p>
          <a:p>
            <a:pPr indent="0" fontAlgn="auto">
              <a:lnSpc>
                <a:spcPct val="150000"/>
              </a:lnSpc>
            </a:pPr>
            <a:r>
              <a:rPr lang="zh-CN" altLang="en-US" sz="1200" dirty="0">
                <a:solidFill>
                  <a:schemeClr val="tx1">
                    <a:lumMod val="85000"/>
                    <a:lumOff val="15000"/>
                  </a:schemeClr>
                </a:solidFill>
                <a:latin typeface="微软雅黑" panose="020B0503020204020204" charset="-122"/>
              </a:rPr>
              <a:t>1、 安装时效规定：货架到货后，需在24小时内完成安装；超出24小时未完成的，每逾期1天罚款2000元。</a:t>
            </a:r>
            <a:endParaRPr lang="zh-CN" altLang="en-US" sz="1200" dirty="0">
              <a:solidFill>
                <a:schemeClr val="tx1">
                  <a:lumMod val="85000"/>
                  <a:lumOff val="15000"/>
                </a:schemeClr>
              </a:solidFill>
              <a:latin typeface="微软雅黑" panose="020B0503020204020204" charset="-122"/>
            </a:endParaRPr>
          </a:p>
          <a:p>
            <a:pPr indent="0" fontAlgn="auto">
              <a:lnSpc>
                <a:spcPct val="150000"/>
              </a:lnSpc>
            </a:pPr>
            <a:r>
              <a:rPr lang="zh-CN" altLang="en-US" sz="1200" dirty="0">
                <a:solidFill>
                  <a:schemeClr val="tx1">
                    <a:lumMod val="85000"/>
                    <a:lumOff val="15000"/>
                  </a:schemeClr>
                </a:solidFill>
                <a:latin typeface="微软雅黑" panose="020B0503020204020204" charset="-122"/>
              </a:rPr>
              <a:t>2、安装能力协调：</a:t>
            </a:r>
            <a:endParaRPr lang="zh-CN" altLang="en-US" sz="1200" dirty="0">
              <a:solidFill>
                <a:schemeClr val="tx1">
                  <a:lumMod val="85000"/>
                  <a:lumOff val="15000"/>
                </a:schemeClr>
              </a:solidFill>
              <a:latin typeface="微软雅黑" panose="020B0503020204020204" charset="-122"/>
            </a:endParaRPr>
          </a:p>
          <a:p>
            <a:pPr indent="0" fontAlgn="auto">
              <a:lnSpc>
                <a:spcPct val="150000"/>
              </a:lnSpc>
            </a:pPr>
            <a:r>
              <a:rPr lang="zh-CN" altLang="en-US" sz="1200" dirty="0">
                <a:solidFill>
                  <a:schemeClr val="tx1">
                    <a:lumMod val="85000"/>
                    <a:lumOff val="15000"/>
                  </a:schemeClr>
                </a:solidFill>
                <a:latin typeface="微软雅黑" panose="020B0503020204020204" charset="-122"/>
              </a:rPr>
              <a:t>1）若供方无法协调安装，需在货架安装前至少5天与门店监理（施工方）确认安装事宜，由监理协调第三方安装，安装费用由供方承担；</a:t>
            </a:r>
            <a:endParaRPr lang="zh-CN" altLang="en-US" sz="1200" dirty="0">
              <a:solidFill>
                <a:schemeClr val="tx1">
                  <a:lumMod val="85000"/>
                  <a:lumOff val="15000"/>
                </a:schemeClr>
              </a:solidFill>
              <a:latin typeface="微软雅黑" panose="020B0503020204020204" charset="-122"/>
            </a:endParaRPr>
          </a:p>
          <a:p>
            <a:pPr indent="0" fontAlgn="auto">
              <a:lnSpc>
                <a:spcPct val="150000"/>
              </a:lnSpc>
            </a:pPr>
            <a:r>
              <a:rPr lang="zh-CN" altLang="en-US" sz="1200" dirty="0">
                <a:solidFill>
                  <a:schemeClr val="tx1">
                    <a:lumMod val="85000"/>
                    <a:lumOff val="15000"/>
                  </a:schemeClr>
                </a:solidFill>
                <a:latin typeface="微软雅黑" panose="020B0503020204020204" charset="-122"/>
              </a:rPr>
              <a:t>2）若供方临时反馈无法安装（未提前5天沟通）需承担第三方安装费用（按高出正常安装价格的50%计算）并额外支付违约金2000元。</a:t>
            </a:r>
            <a:endParaRPr lang="zh-CN" altLang="en-US" sz="1200" dirty="0">
              <a:solidFill>
                <a:schemeClr val="tx1">
                  <a:lumMod val="85000"/>
                  <a:lumOff val="15000"/>
                </a:schemeClr>
              </a:solidFill>
              <a:latin typeface="微软雅黑" panose="020B0503020204020204" charset="-122"/>
            </a:endParaRPr>
          </a:p>
          <a:p>
            <a:pPr indent="0" fontAlgn="auto">
              <a:lnSpc>
                <a:spcPct val="150000"/>
              </a:lnSpc>
            </a:pPr>
            <a:r>
              <a:rPr lang="zh-CN" altLang="en-US" sz="1400" b="1" dirty="0">
                <a:solidFill>
                  <a:schemeClr val="tx1">
                    <a:lumMod val="85000"/>
                    <a:lumOff val="15000"/>
                  </a:schemeClr>
                </a:solidFill>
                <a:latin typeface="微软雅黑" panose="020B0503020204020204" charset="-122"/>
              </a:rPr>
              <a:t>四、其他说明</a:t>
            </a:r>
            <a:endParaRPr lang="zh-CN" altLang="en-US" sz="1400" b="1" dirty="0">
              <a:solidFill>
                <a:schemeClr val="tx1">
                  <a:lumMod val="85000"/>
                  <a:lumOff val="15000"/>
                </a:schemeClr>
              </a:solidFill>
              <a:latin typeface="微软雅黑" panose="020B0503020204020204" charset="-122"/>
            </a:endParaRPr>
          </a:p>
          <a:p>
            <a:pPr indent="0" fontAlgn="auto">
              <a:lnSpc>
                <a:spcPct val="150000"/>
              </a:lnSpc>
            </a:pPr>
            <a:r>
              <a:rPr lang="zh-CN" altLang="en-US" sz="1200" dirty="0">
                <a:solidFill>
                  <a:schemeClr val="tx1">
                    <a:lumMod val="85000"/>
                    <a:lumOff val="15000"/>
                  </a:schemeClr>
                </a:solidFill>
                <a:latin typeface="微软雅黑" panose="020B0503020204020204" charset="-122"/>
              </a:rPr>
              <a:t>1、 以上罚款及损失赔偿，需在责任认定后3个工作日内支付至指定账户，逾期未支付的，按应付金额的0.5%/天加收滞纳金；</a:t>
            </a:r>
            <a:endParaRPr lang="zh-CN" altLang="en-US" sz="1200" dirty="0">
              <a:solidFill>
                <a:schemeClr val="tx1">
                  <a:lumMod val="85000"/>
                  <a:lumOff val="15000"/>
                </a:schemeClr>
              </a:solidFill>
              <a:latin typeface="微软雅黑" panose="020B0503020204020204" charset="-122"/>
            </a:endParaRPr>
          </a:p>
          <a:p>
            <a:pPr indent="0" fontAlgn="auto">
              <a:lnSpc>
                <a:spcPct val="150000"/>
              </a:lnSpc>
            </a:pPr>
            <a:r>
              <a:rPr lang="zh-CN" altLang="en-US" sz="1200" dirty="0">
                <a:solidFill>
                  <a:schemeClr val="tx1">
                    <a:lumMod val="85000"/>
                    <a:lumOff val="15000"/>
                  </a:schemeClr>
                </a:solidFill>
                <a:latin typeface="微软雅黑" panose="020B0503020204020204" charset="-122"/>
              </a:rPr>
              <a:t>2、 因不可抗力（如地震、极端天气等）导致无法按规定执行的，供方需在事发后24小时内提供相关证明，经核实后可酌情减免责任。</a:t>
            </a:r>
            <a:endParaRPr lang="zh-CN" altLang="en-US" sz="1200" dirty="0">
              <a:solidFill>
                <a:schemeClr val="tx1">
                  <a:lumMod val="85000"/>
                  <a:lumOff val="15000"/>
                </a:schemeClr>
              </a:solidFill>
              <a:latin typeface="微软雅黑" panose="020B050302020402020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5115" y="239395"/>
            <a:ext cx="5674360" cy="619125"/>
          </a:xfrm>
        </p:spPr>
        <p:txBody>
          <a:bodyPr/>
          <a:p>
            <a:r>
              <a:rPr lang="zh-CN" altLang="en-US" b="1">
                <a:solidFill>
                  <a:schemeClr val="bg2"/>
                </a:solidFill>
              </a:rPr>
              <a:t>货架打样及初步分配计划</a:t>
            </a:r>
            <a:endParaRPr lang="zh-CN" altLang="en-US" b="1">
              <a:solidFill>
                <a:schemeClr val="bg2"/>
              </a:solidFill>
            </a:endParaRPr>
          </a:p>
        </p:txBody>
      </p:sp>
      <p:sp>
        <p:nvSpPr>
          <p:cNvPr id="4" name="矩形 3"/>
          <p:cNvSpPr/>
          <p:nvPr>
            <p:custDataLst>
              <p:tags r:id="rId1"/>
            </p:custDataLst>
          </p:nvPr>
        </p:nvSpPr>
        <p:spPr>
          <a:xfrm>
            <a:off x="685165" y="2332990"/>
            <a:ext cx="4932045" cy="694690"/>
          </a:xfrm>
          <a:prstGeom prst="rect">
            <a:avLst/>
          </a:prstGeom>
          <a:ln>
            <a:noFill/>
            <a:prstDash val="sysDash"/>
          </a:ln>
        </p:spPr>
        <p:txBody>
          <a:bodyPr vert="horz" wrap="square" lIns="0" tIns="46990" rIns="0" bIns="46990" rtlCol="0" anchor="t" anchorCtr="0">
            <a:noAutofit/>
          </a:bodyPr>
          <a:p>
            <a:pPr indent="-228600">
              <a:spcBef>
                <a:spcPct val="0"/>
              </a:spcBef>
              <a:spcAft>
                <a:spcPct val="0"/>
              </a:spcAft>
            </a:pPr>
            <a:r>
              <a:rPr lang="zh-CN" altLang="en-US" sz="1600">
                <a:solidFill>
                  <a:srgbClr val="000000">
                    <a:lumMod val="85000"/>
                    <a:lumOff val="15000"/>
                  </a:srgbClr>
                </a:solidFill>
              </a:rPr>
              <a:t>尺寸：1000*900*1500</a:t>
            </a:r>
            <a:r>
              <a:rPr lang="en-US" altLang="zh-CN" sz="1600">
                <a:solidFill>
                  <a:srgbClr val="000000">
                    <a:lumMod val="85000"/>
                    <a:lumOff val="15000"/>
                  </a:srgbClr>
                </a:solidFill>
              </a:rPr>
              <a:t>mm</a:t>
            </a:r>
            <a:endParaRPr lang="zh-CN" altLang="en-US" sz="1600">
              <a:solidFill>
                <a:srgbClr val="000000">
                  <a:lumMod val="85000"/>
                  <a:lumOff val="15000"/>
                </a:srgbClr>
              </a:solidFill>
            </a:endParaRPr>
          </a:p>
        </p:txBody>
      </p:sp>
      <p:sp>
        <p:nvSpPr>
          <p:cNvPr id="23" name="矩形 22"/>
          <p:cNvSpPr/>
          <p:nvPr>
            <p:custDataLst>
              <p:tags r:id="rId2"/>
            </p:custDataLst>
          </p:nvPr>
        </p:nvSpPr>
        <p:spPr bwMode="auto">
          <a:xfrm>
            <a:off x="685165" y="1638935"/>
            <a:ext cx="4932045" cy="540385"/>
          </a:xfrm>
          <a:prstGeom prst="rect">
            <a:avLst/>
          </a:prstGeom>
          <a:noFill/>
          <a:ln>
            <a:noFill/>
          </a:ln>
        </p:spPr>
        <p:txBody>
          <a:bodyPr wrap="square" lIns="0" tIns="0" rIns="0" bIns="0" rtlCol="0" anchor="b" anchorCtr="0">
            <a:noAutofit/>
          </a:bodyPr>
          <a:p>
            <a:pPr lvl="0" algn="l">
              <a:spcBef>
                <a:spcPct val="0"/>
              </a:spcBef>
              <a:spcAft>
                <a:spcPct val="0"/>
              </a:spcAft>
              <a:buClrTx/>
              <a:buSzTx/>
              <a:buFontTx/>
            </a:pPr>
            <a:r>
              <a:rPr lang="zh-CN" altLang="en-US" sz="2800" b="1" dirty="0">
                <a:solidFill>
                  <a:srgbClr val="FF671C"/>
                </a:solidFill>
                <a:uFillTx/>
                <a:latin typeface="+mn-ea"/>
                <a:cs typeface="+mn-ea"/>
                <a:sym typeface="+mn-ea"/>
              </a:rPr>
              <a:t>名称：散称中岛货架</a:t>
            </a:r>
            <a:endParaRPr lang="zh-CN" altLang="en-US" sz="2800" b="1" dirty="0">
              <a:solidFill>
                <a:srgbClr val="FF671C"/>
              </a:solidFill>
              <a:uFillTx/>
              <a:latin typeface="+mn-ea"/>
              <a:cs typeface="+mn-ea"/>
              <a:sym typeface="+mn-ea"/>
            </a:endParaRPr>
          </a:p>
        </p:txBody>
      </p:sp>
      <p:sp>
        <p:nvSpPr>
          <p:cNvPr id="5" name="矩形 4"/>
          <p:cNvSpPr/>
          <p:nvPr>
            <p:custDataLst>
              <p:tags r:id="rId3"/>
            </p:custDataLst>
          </p:nvPr>
        </p:nvSpPr>
        <p:spPr>
          <a:xfrm>
            <a:off x="4848860" y="2332990"/>
            <a:ext cx="3079750" cy="433070"/>
          </a:xfrm>
          <a:prstGeom prst="rect">
            <a:avLst/>
          </a:prstGeom>
          <a:ln>
            <a:noFill/>
            <a:prstDash val="sysDash"/>
          </a:ln>
        </p:spPr>
        <p:txBody>
          <a:bodyPr vert="horz" wrap="square" lIns="0" tIns="46990" rIns="0" bIns="46990" rtlCol="0" anchor="t" anchorCtr="0">
            <a:noAutofit/>
          </a:bodyPr>
          <a:p>
            <a:pPr indent="-228600" algn="l">
              <a:buClrTx/>
              <a:buSzTx/>
              <a:buFontTx/>
            </a:pPr>
            <a:r>
              <a:rPr lang="zh-CN" altLang="en-US" sz="1600">
                <a:solidFill>
                  <a:srgbClr val="000000">
                    <a:lumMod val="85000"/>
                    <a:lumOff val="15000"/>
                  </a:srgbClr>
                </a:solidFill>
              </a:rPr>
              <a:t>尺寸：1000*480*2000mm</a:t>
            </a:r>
            <a:endParaRPr lang="zh-CN" altLang="en-US" sz="1600">
              <a:solidFill>
                <a:srgbClr val="000000">
                  <a:lumMod val="85000"/>
                  <a:lumOff val="15000"/>
                </a:srgbClr>
              </a:solidFill>
            </a:endParaRPr>
          </a:p>
        </p:txBody>
      </p:sp>
      <p:sp>
        <p:nvSpPr>
          <p:cNvPr id="39" name="矩形 38"/>
          <p:cNvSpPr/>
          <p:nvPr>
            <p:custDataLst>
              <p:tags r:id="rId4"/>
            </p:custDataLst>
          </p:nvPr>
        </p:nvSpPr>
        <p:spPr bwMode="auto">
          <a:xfrm>
            <a:off x="4848860" y="1689735"/>
            <a:ext cx="4011930" cy="489585"/>
          </a:xfrm>
          <a:prstGeom prst="rect">
            <a:avLst/>
          </a:prstGeom>
          <a:noFill/>
          <a:ln>
            <a:noFill/>
          </a:ln>
        </p:spPr>
        <p:txBody>
          <a:bodyPr wrap="square" lIns="0" tIns="0" rIns="0" bIns="0" rtlCol="0" anchor="b" anchorCtr="0">
            <a:noAutofit/>
          </a:bodyPr>
          <a:p>
            <a:pPr lvl="0" algn="l">
              <a:buClrTx/>
              <a:buSzTx/>
              <a:buFontTx/>
            </a:pPr>
            <a:r>
              <a:rPr lang="zh-CN" altLang="en-US" sz="2800" b="1" dirty="0">
                <a:solidFill>
                  <a:srgbClr val="FF671C"/>
                </a:solidFill>
                <a:uFillTx/>
                <a:latin typeface="+mn-ea"/>
                <a:cs typeface="+mn-ea"/>
                <a:sym typeface="+mn-ea"/>
              </a:rPr>
              <a:t>名称：层板靠墙货架</a:t>
            </a:r>
            <a:endParaRPr lang="zh-CN" altLang="en-US" sz="2800" b="1" dirty="0">
              <a:solidFill>
                <a:srgbClr val="FF671C"/>
              </a:solidFill>
              <a:uFillTx/>
              <a:latin typeface="+mn-ea"/>
              <a:cs typeface="+mn-ea"/>
              <a:sym typeface="+mn-ea"/>
            </a:endParaRPr>
          </a:p>
        </p:txBody>
      </p:sp>
      <p:pic>
        <p:nvPicPr>
          <p:cNvPr id="12" name="图片 11"/>
          <p:cNvPicPr>
            <a:picLocks noChangeAspect="1"/>
          </p:cNvPicPr>
          <p:nvPr/>
        </p:nvPicPr>
        <p:blipFill>
          <a:blip r:embed="rId5"/>
          <a:stretch>
            <a:fillRect/>
          </a:stretch>
        </p:blipFill>
        <p:spPr>
          <a:xfrm>
            <a:off x="614680" y="2766060"/>
            <a:ext cx="3122930" cy="3456940"/>
          </a:xfrm>
          <a:prstGeom prst="rect">
            <a:avLst/>
          </a:prstGeom>
        </p:spPr>
      </p:pic>
      <p:pic>
        <p:nvPicPr>
          <p:cNvPr id="13" name="图片 12"/>
          <p:cNvPicPr>
            <a:picLocks noChangeAspect="1"/>
          </p:cNvPicPr>
          <p:nvPr/>
        </p:nvPicPr>
        <p:blipFill>
          <a:blip r:embed="rId6"/>
          <a:stretch>
            <a:fillRect/>
          </a:stretch>
        </p:blipFill>
        <p:spPr>
          <a:xfrm>
            <a:off x="4129405" y="2808605"/>
            <a:ext cx="4191635" cy="3143885"/>
          </a:xfrm>
          <a:prstGeom prst="rect">
            <a:avLst/>
          </a:prstGeom>
        </p:spPr>
      </p:pic>
      <p:sp>
        <p:nvSpPr>
          <p:cNvPr id="52" name="圆角矩形 3"/>
          <p:cNvSpPr/>
          <p:nvPr>
            <p:custDataLst>
              <p:tags r:id="rId7"/>
            </p:custDataLst>
          </p:nvPr>
        </p:nvSpPr>
        <p:spPr>
          <a:xfrm>
            <a:off x="8412480" y="1639570"/>
            <a:ext cx="3553460" cy="4812665"/>
          </a:xfrm>
          <a:custGeom>
            <a:avLst/>
            <a:gdLst>
              <a:gd name="adj" fmla="val 662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239" h="6687">
                <a:moveTo>
                  <a:pt x="5035" y="0"/>
                </a:moveTo>
                <a:lnTo>
                  <a:pt x="5041" y="3"/>
                </a:lnTo>
                <a:cubicBezTo>
                  <a:pt x="5158" y="59"/>
                  <a:pt x="5239" y="179"/>
                  <a:pt x="5239" y="318"/>
                </a:cubicBezTo>
                <a:lnTo>
                  <a:pt x="5239" y="6337"/>
                </a:lnTo>
                <a:cubicBezTo>
                  <a:pt x="5239" y="6531"/>
                  <a:pt x="5083" y="6687"/>
                  <a:pt x="4889" y="6687"/>
                </a:cubicBezTo>
                <a:lnTo>
                  <a:pt x="307" y="6687"/>
                </a:lnTo>
                <a:cubicBezTo>
                  <a:pt x="180" y="6687"/>
                  <a:pt x="69" y="6620"/>
                  <a:pt x="8" y="6519"/>
                </a:cubicBezTo>
                <a:lnTo>
                  <a:pt x="0" y="6505"/>
                </a:lnTo>
                <a:lnTo>
                  <a:pt x="10" y="6510"/>
                </a:lnTo>
                <a:cubicBezTo>
                  <a:pt x="52" y="6527"/>
                  <a:pt x="98" y="6537"/>
                  <a:pt x="146" y="6537"/>
                </a:cubicBezTo>
                <a:lnTo>
                  <a:pt x="4728" y="6537"/>
                </a:lnTo>
                <a:cubicBezTo>
                  <a:pt x="4922" y="6537"/>
                  <a:pt x="5078" y="6381"/>
                  <a:pt x="5078" y="6187"/>
                </a:cubicBezTo>
                <a:lnTo>
                  <a:pt x="5078" y="168"/>
                </a:lnTo>
                <a:cubicBezTo>
                  <a:pt x="5078" y="107"/>
                  <a:pt x="5063" y="51"/>
                  <a:pt x="5036" y="1"/>
                </a:cubicBezTo>
                <a:lnTo>
                  <a:pt x="5035" y="0"/>
                </a:lnTo>
                <a:close/>
              </a:path>
            </a:pathLst>
          </a:custGeom>
          <a:solidFill>
            <a:srgbClr val="EF5E14"/>
          </a:solidFill>
          <a:ln>
            <a:solidFill>
              <a:srgbClr val="FF9764"/>
            </a:solidFill>
          </a:ln>
          <a:effectLst/>
        </p:spPr>
        <p:style>
          <a:lnRef idx="2">
            <a:srgbClr val="2C96F2">
              <a:shade val="50000"/>
            </a:srgbClr>
          </a:lnRef>
          <a:fillRef idx="1">
            <a:srgbClr val="2C96F2"/>
          </a:fillRef>
          <a:effectRef idx="0">
            <a:srgbClr val="2C96F2"/>
          </a:effectRef>
          <a:fontRef idx="minor">
            <a:srgbClr val="FFFFFF"/>
          </a:fontRef>
        </p:style>
        <p:txBody>
          <a:bodyPr vertOverflow="overflow" horzOverflow="overflow" vert="horz" wrap="square" lIns="323850" tIns="215900" rIns="179705" bIns="698500" numCol="1" spcCol="0" rtlCol="0" fromWordArt="0" anchor="t" anchorCtr="0" forceAA="0" compatLnSpc="1">
            <a:noAutofit/>
          </a:bodyPr>
          <a:p>
            <a:pPr lvl="0" algn="l">
              <a:lnSpc>
                <a:spcPct val="140000"/>
              </a:lnSpc>
              <a:buClrTx/>
              <a:buSzTx/>
              <a:buFontTx/>
            </a:pPr>
            <a:endParaRPr lang="zh-CN" altLang="zh-CN" sz="1400" dirty="0">
              <a:solidFill>
                <a:srgbClr val="004C99"/>
              </a:solidFill>
              <a:latin typeface="+mn-ea"/>
              <a:cs typeface="+mn-ea"/>
              <a:sym typeface="+mn-ea"/>
            </a:endParaRPr>
          </a:p>
        </p:txBody>
      </p:sp>
      <p:sp>
        <p:nvSpPr>
          <p:cNvPr id="53" name="圆角矩形 3"/>
          <p:cNvSpPr/>
          <p:nvPr>
            <p:custDataLst>
              <p:tags r:id="rId8"/>
            </p:custDataLst>
          </p:nvPr>
        </p:nvSpPr>
        <p:spPr>
          <a:xfrm>
            <a:off x="8321040" y="1517650"/>
            <a:ext cx="3542665" cy="4868545"/>
          </a:xfrm>
          <a:prstGeom prst="roundRect">
            <a:avLst>
              <a:gd name="adj" fmla="val 6621"/>
            </a:avLst>
          </a:prstGeom>
          <a:noFill/>
          <a:ln>
            <a:solidFill>
              <a:srgbClr val="FF9764"/>
            </a:solidFill>
          </a:ln>
          <a:effectLst/>
          <a:extLst>
            <a:ext uri="{909E8E84-426E-40DD-AFC4-6F175D3DCCD1}">
              <a14:hiddenFill xmlns:a14="http://schemas.microsoft.com/office/drawing/2010/main">
                <a:solidFill>
                  <a:srgbClr val="004C99"/>
                </a:solidFill>
              </a14:hiddenFill>
            </a:ext>
          </a:extLst>
        </p:spPr>
        <p:style>
          <a:lnRef idx="2">
            <a:srgbClr val="2C96F2">
              <a:shade val="50000"/>
            </a:srgbClr>
          </a:lnRef>
          <a:fillRef idx="1">
            <a:srgbClr val="2C96F2"/>
          </a:fillRef>
          <a:effectRef idx="0">
            <a:srgbClr val="2C96F2"/>
          </a:effectRef>
          <a:fontRef idx="minor">
            <a:srgbClr val="FFFFFF"/>
          </a:fontRef>
        </p:style>
        <p:txBody>
          <a:bodyPr vertOverflow="overflow" horzOverflow="overflow" vert="horz" wrap="square" lIns="288290" tIns="252095" rIns="288290" bIns="698500" numCol="1" spcCol="0" rtlCol="0" fromWordArt="0" anchor="t" anchorCtr="0" forceAA="0" compatLnSpc="1">
            <a:noAutofit/>
          </a:bodyPr>
          <a:p>
            <a:pPr lvl="0" algn="l">
              <a:lnSpc>
                <a:spcPct val="140000"/>
              </a:lnSpc>
              <a:buClrTx/>
              <a:buSzTx/>
              <a:buFontTx/>
            </a:pPr>
            <a:endParaRPr lang="zh-CN" altLang="en-US" sz="1600" dirty="0">
              <a:solidFill>
                <a:srgbClr val="004C99"/>
              </a:solidFill>
              <a:sym typeface="+mn-ea"/>
            </a:endParaRPr>
          </a:p>
        </p:txBody>
      </p:sp>
      <p:sp>
        <p:nvSpPr>
          <p:cNvPr id="14" name="文本框 13"/>
          <p:cNvSpPr txBox="1"/>
          <p:nvPr/>
        </p:nvSpPr>
        <p:spPr>
          <a:xfrm>
            <a:off x="8647430" y="2118995"/>
            <a:ext cx="3083560" cy="3722370"/>
          </a:xfrm>
          <a:prstGeom prst="rect">
            <a:avLst/>
          </a:prstGeom>
          <a:noFill/>
        </p:spPr>
        <p:txBody>
          <a:bodyPr wrap="square" rtlCol="0">
            <a:noAutofit/>
          </a:bodyPr>
          <a:p>
            <a:pPr indent="0" fontAlgn="auto">
              <a:lnSpc>
                <a:spcPct val="150000"/>
              </a:lnSpc>
            </a:pPr>
            <a:r>
              <a:rPr lang="zh-CN" altLang="en-US" sz="1600" b="1">
                <a:solidFill>
                  <a:srgbClr val="ED5A14"/>
                </a:solidFill>
                <a:uFillTx/>
                <a:latin typeface="OPPOSans H" panose="00020600040101010101" pitchFamily="18" charset="-122"/>
                <a:ea typeface="OPPOSans H" panose="00020600040101010101" pitchFamily="18" charset="-122"/>
                <a:cs typeface="+mj-cs"/>
              </a:rPr>
              <a:t>1、样品检验</a:t>
            </a:r>
            <a:br>
              <a:rPr lang="zh-CN" altLang="en-US" sz="1600" b="1">
                <a:solidFill>
                  <a:srgbClr val="ED5A14"/>
                </a:solidFill>
                <a:uFillTx/>
                <a:latin typeface="OPPOSans H" panose="00020600040101010101" pitchFamily="18" charset="-122"/>
                <a:ea typeface="OPPOSans H" panose="00020600040101010101" pitchFamily="18" charset="-122"/>
                <a:cs typeface="+mj-cs"/>
              </a:rPr>
            </a:br>
            <a:r>
              <a:rPr lang="zh-CN" altLang="en-US" sz="1600" b="1">
                <a:solidFill>
                  <a:srgbClr val="ED5A14"/>
                </a:solidFill>
                <a:uFillTx/>
                <a:latin typeface="OPPOSans H" panose="00020600040101010101" pitchFamily="18" charset="-122"/>
                <a:ea typeface="OPPOSans H" panose="00020600040101010101" pitchFamily="18" charset="-122"/>
                <a:cs typeface="+mj-cs"/>
              </a:rPr>
              <a:t>新供方引进，需先安排打样左边两款货架，进行样品验收，样品验收合格后，进行初步订单分配，供方进行建仓；</a:t>
            </a:r>
            <a:br>
              <a:rPr lang="zh-CN" altLang="en-US" sz="1600" b="1">
                <a:solidFill>
                  <a:srgbClr val="ED5A14"/>
                </a:solidFill>
                <a:uFillTx/>
                <a:latin typeface="OPPOSans H" panose="00020600040101010101" pitchFamily="18" charset="-122"/>
                <a:ea typeface="OPPOSans H" panose="00020600040101010101" pitchFamily="18" charset="-122"/>
                <a:cs typeface="+mj-cs"/>
              </a:rPr>
            </a:br>
            <a:r>
              <a:rPr lang="zh-CN" altLang="en-US" sz="1600" b="1">
                <a:solidFill>
                  <a:srgbClr val="ED5A14"/>
                </a:solidFill>
                <a:uFillTx/>
                <a:latin typeface="OPPOSans H" panose="00020600040101010101" pitchFamily="18" charset="-122"/>
                <a:ea typeface="OPPOSans H" panose="00020600040101010101" pitchFamily="18" charset="-122"/>
                <a:cs typeface="+mj-cs"/>
              </a:rPr>
              <a:t>2、分配计划</a:t>
            </a:r>
            <a:br>
              <a:rPr lang="zh-CN" altLang="en-US" sz="1600" b="1">
                <a:solidFill>
                  <a:srgbClr val="ED5A14"/>
                </a:solidFill>
                <a:uFillTx/>
                <a:latin typeface="OPPOSans H" panose="00020600040101010101" pitchFamily="18" charset="-122"/>
                <a:ea typeface="OPPOSans H" panose="00020600040101010101" pitchFamily="18" charset="-122"/>
                <a:cs typeface="+mj-cs"/>
              </a:rPr>
            </a:br>
            <a:r>
              <a:rPr lang="zh-CN" altLang="en-US" sz="1600" b="1">
                <a:solidFill>
                  <a:srgbClr val="ED5A14"/>
                </a:solidFill>
                <a:uFillTx/>
                <a:latin typeface="OPPOSans H" panose="00020600040101010101" pitchFamily="18" charset="-122"/>
                <a:ea typeface="OPPOSans H" panose="00020600040101010101" pitchFamily="18" charset="-122"/>
                <a:cs typeface="+mj-cs"/>
              </a:rPr>
              <a:t>首先测试供方对偏远区域的到货准时率及破损率的把控；</a:t>
            </a:r>
            <a:br>
              <a:rPr lang="zh-CN" altLang="en-US" sz="1600" b="1">
                <a:solidFill>
                  <a:srgbClr val="ED5A14"/>
                </a:solidFill>
                <a:uFillTx/>
                <a:latin typeface="OPPOSans H" panose="00020600040101010101" pitchFamily="18" charset="-122"/>
                <a:ea typeface="OPPOSans H" panose="00020600040101010101" pitchFamily="18" charset="-122"/>
                <a:cs typeface="+mj-cs"/>
              </a:rPr>
            </a:br>
            <a:r>
              <a:rPr lang="zh-CN" altLang="en-US" sz="1600" b="1">
                <a:solidFill>
                  <a:srgbClr val="ED5A14"/>
                </a:solidFill>
                <a:uFillTx/>
                <a:latin typeface="OPPOSans H" panose="00020600040101010101" pitchFamily="18" charset="-122"/>
                <a:ea typeface="OPPOSans H" panose="00020600040101010101" pitchFamily="18" charset="-122"/>
                <a:cs typeface="+mj-cs"/>
              </a:rPr>
              <a:t>计划测试区域为：新疆、西藏等偏远区域，确保供方有能力来满足需方全国业务的要求。</a:t>
            </a:r>
            <a:endParaRPr lang="zh-CN" altLang="en-US" sz="1600" b="1">
              <a:solidFill>
                <a:srgbClr val="ED5A14"/>
              </a:solidFill>
              <a:uFillTx/>
              <a:latin typeface="OPPOSans H" panose="00020600040101010101" pitchFamily="18" charset="-122"/>
              <a:ea typeface="OPPOSans H" panose="00020600040101010101" pitchFamily="18" charset="-122"/>
              <a:cs typeface="+mj-cs"/>
            </a:endParaRPr>
          </a:p>
        </p:txBody>
      </p:sp>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5115" y="239395"/>
            <a:ext cx="5674360" cy="619125"/>
          </a:xfrm>
        </p:spPr>
        <p:txBody>
          <a:bodyPr/>
          <a:p>
            <a:r>
              <a:rPr lang="zh-CN" altLang="en-US" b="1">
                <a:solidFill>
                  <a:schemeClr val="bg2"/>
                </a:solidFill>
              </a:rPr>
              <a:t>货架日常售后维保链路</a:t>
            </a:r>
            <a:endParaRPr lang="zh-CN" altLang="en-US" b="1">
              <a:solidFill>
                <a:schemeClr val="bg2"/>
              </a:solidFill>
            </a:endParaRPr>
          </a:p>
        </p:txBody>
      </p:sp>
      <p:sp>
        <p:nvSpPr>
          <p:cNvPr id="3" name="文本框 2"/>
          <p:cNvSpPr txBox="1"/>
          <p:nvPr/>
        </p:nvSpPr>
        <p:spPr>
          <a:xfrm>
            <a:off x="709295" y="1349375"/>
            <a:ext cx="3694430" cy="327660"/>
          </a:xfrm>
          <a:prstGeom prst="rect">
            <a:avLst/>
          </a:prstGeom>
          <a:noFill/>
        </p:spPr>
        <p:txBody>
          <a:bodyPr wrap="square" rtlCol="0">
            <a:noAutofit/>
          </a:bodyPr>
          <a:p>
            <a:endParaRPr lang="zh-CN" altLang="en-US"/>
          </a:p>
        </p:txBody>
      </p:sp>
      <p:sp>
        <p:nvSpPr>
          <p:cNvPr id="66" name="图形 64"/>
          <p:cNvSpPr/>
          <p:nvPr>
            <p:custDataLst>
              <p:tags r:id="rId1"/>
            </p:custDataLst>
          </p:nvPr>
        </p:nvSpPr>
        <p:spPr>
          <a:xfrm>
            <a:off x="432435" y="1955092"/>
            <a:ext cx="11028680" cy="3306881"/>
          </a:xfrm>
          <a:custGeom>
            <a:avLst/>
            <a:gdLst>
              <a:gd name="connsiteX0" fmla="*/ 0 w 12198350"/>
              <a:gd name="connsiteY0" fmla="*/ 0 h 3657599"/>
              <a:gd name="connsiteX1" fmla="*/ 10696702 w 12198350"/>
              <a:gd name="connsiteY1" fmla="*/ 0 h 3657599"/>
              <a:gd name="connsiteX2" fmla="*/ 11611102 w 12198350"/>
              <a:gd name="connsiteY2" fmla="*/ 914400 h 3657599"/>
              <a:gd name="connsiteX3" fmla="*/ 11611102 w 12198350"/>
              <a:gd name="connsiteY3" fmla="*/ 914400 h 3657599"/>
              <a:gd name="connsiteX4" fmla="*/ 10696702 w 12198350"/>
              <a:gd name="connsiteY4" fmla="*/ 1828800 h 3657599"/>
              <a:gd name="connsiteX5" fmla="*/ 1647952 w 12198350"/>
              <a:gd name="connsiteY5" fmla="*/ 1828800 h 3657599"/>
              <a:gd name="connsiteX6" fmla="*/ 733552 w 12198350"/>
              <a:gd name="connsiteY6" fmla="*/ 2743200 h 3657599"/>
              <a:gd name="connsiteX7" fmla="*/ 733552 w 12198350"/>
              <a:gd name="connsiteY7" fmla="*/ 2743200 h 3657599"/>
              <a:gd name="connsiteX8" fmla="*/ 1647952 w 12198350"/>
              <a:gd name="connsiteY8" fmla="*/ 3657600 h 3657599"/>
              <a:gd name="connsiteX9" fmla="*/ 12198350 w 12198350"/>
              <a:gd name="connsiteY9" fmla="*/ 3657600 h 365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3657599">
                <a:moveTo>
                  <a:pt x="0" y="0"/>
                </a:moveTo>
                <a:lnTo>
                  <a:pt x="10696702" y="0"/>
                </a:lnTo>
                <a:cubicBezTo>
                  <a:pt x="11201712" y="0"/>
                  <a:pt x="11611102" y="409391"/>
                  <a:pt x="11611102" y="914400"/>
                </a:cubicBezTo>
                <a:lnTo>
                  <a:pt x="11611102" y="914400"/>
                </a:lnTo>
                <a:cubicBezTo>
                  <a:pt x="11611102" y="1419409"/>
                  <a:pt x="11201712" y="1828800"/>
                  <a:pt x="10696702" y="1828800"/>
                </a:cubicBezTo>
                <a:lnTo>
                  <a:pt x="1647952" y="1828800"/>
                </a:lnTo>
                <a:cubicBezTo>
                  <a:pt x="1142943" y="1828800"/>
                  <a:pt x="733552" y="2238191"/>
                  <a:pt x="733552" y="2743200"/>
                </a:cubicBezTo>
                <a:lnTo>
                  <a:pt x="733552" y="2743200"/>
                </a:lnTo>
                <a:cubicBezTo>
                  <a:pt x="733552" y="3248209"/>
                  <a:pt x="1142943" y="3657600"/>
                  <a:pt x="1647952" y="3657600"/>
                </a:cubicBezTo>
                <a:lnTo>
                  <a:pt x="12198350" y="3657600"/>
                </a:lnTo>
              </a:path>
            </a:pathLst>
          </a:custGeom>
          <a:noFill/>
          <a:ln w="38100" cap="flat">
            <a:gradFill>
              <a:gsLst>
                <a:gs pos="0">
                  <a:schemeClr val="accent2">
                    <a:alpha val="100000"/>
                  </a:schemeClr>
                </a:gs>
                <a:gs pos="45000">
                  <a:schemeClr val="accent2">
                    <a:lumMod val="60000"/>
                    <a:lumOff val="40000"/>
                    <a:alpha val="100000"/>
                  </a:schemeClr>
                </a:gs>
                <a:gs pos="100000">
                  <a:schemeClr val="accent2">
                    <a:lumMod val="40000"/>
                    <a:lumOff val="60000"/>
                    <a:alpha val="100000"/>
                  </a:schemeClr>
                </a:gs>
              </a:gsLst>
              <a:lin ang="5400000" scaled="1"/>
            </a:gradFill>
            <a:prstDash val="solid"/>
            <a:miter/>
            <a:tailEnd type="triangle"/>
          </a:ln>
        </p:spPr>
        <p:txBody>
          <a:bodyPr rot="0" spcFirstLastPara="0" vertOverflow="overflow" horzOverflow="overflow" vert="horz" wrap="square" lIns="91392" tIns="45696" rIns="91392" bIns="45696"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useBgFill="1">
        <p:nvSpPr>
          <p:cNvPr id="5" name="椭圆 4"/>
          <p:cNvSpPr>
            <a:spLocks noChangeAspect="1"/>
          </p:cNvSpPr>
          <p:nvPr>
            <p:custDataLst>
              <p:tags r:id="rId2"/>
            </p:custDataLst>
          </p:nvPr>
        </p:nvSpPr>
        <p:spPr>
          <a:xfrm>
            <a:off x="7735706" y="1880458"/>
            <a:ext cx="136638" cy="137787"/>
          </a:xfrm>
          <a:prstGeom prst="ellipse">
            <a:avLst/>
          </a:prstGeom>
          <a:ln w="38100">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useBgFill="1">
        <p:nvSpPr>
          <p:cNvPr id="6" name="椭圆 5"/>
          <p:cNvSpPr>
            <a:spLocks noChangeAspect="1"/>
          </p:cNvSpPr>
          <p:nvPr>
            <p:custDataLst>
              <p:tags r:id="rId3"/>
            </p:custDataLst>
          </p:nvPr>
        </p:nvSpPr>
        <p:spPr>
          <a:xfrm>
            <a:off x="3838638" y="1880458"/>
            <a:ext cx="136638" cy="137787"/>
          </a:xfrm>
          <a:prstGeom prst="ellipse">
            <a:avLst/>
          </a:prstGeom>
          <a:ln w="38100">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7" name="标题"/>
          <p:cNvSpPr txBox="1"/>
          <p:nvPr>
            <p:custDataLst>
              <p:tags r:id="rId4"/>
            </p:custDataLst>
          </p:nvPr>
        </p:nvSpPr>
        <p:spPr>
          <a:xfrm>
            <a:off x="2618651" y="2150290"/>
            <a:ext cx="2576612" cy="280740"/>
          </a:xfrm>
          <a:prstGeom prst="rect">
            <a:avLst/>
          </a:prstGeom>
          <a:noFill/>
        </p:spPr>
        <p:txBody>
          <a:bodyPr wrap="square" lIns="0" tIns="0" rIns="0" bIns="0" rtlCol="0" anchor="b">
            <a:noAutofit/>
          </a:bodyPr>
          <a:lstStyle/>
          <a:p>
            <a:pPr algn="ctr"/>
            <a:r>
              <a:rPr lang="en-US" altLang="zh-CN" b="1" dirty="0">
                <a:solidFill>
                  <a:srgbClr val="FF671C"/>
                </a:solidFill>
                <a:latin typeface="微软雅黑" panose="020B0503020204020204" charset="-122"/>
              </a:rPr>
              <a:t>01</a:t>
            </a:r>
            <a:endParaRPr lang="en-US" altLang="zh-CN" b="1" dirty="0">
              <a:solidFill>
                <a:srgbClr val="FF671C"/>
              </a:solidFill>
              <a:latin typeface="微软雅黑" panose="020B0503020204020204" charset="-122"/>
            </a:endParaRPr>
          </a:p>
        </p:txBody>
      </p:sp>
      <p:sp>
        <p:nvSpPr>
          <p:cNvPr id="8" name="正文"/>
          <p:cNvSpPr txBox="1"/>
          <p:nvPr>
            <p:custDataLst>
              <p:tags r:id="rId5"/>
            </p:custDataLst>
          </p:nvPr>
        </p:nvSpPr>
        <p:spPr>
          <a:xfrm>
            <a:off x="2618651" y="2461458"/>
            <a:ext cx="2576612" cy="501199"/>
          </a:xfrm>
          <a:prstGeom prst="rect">
            <a:avLst/>
          </a:prstGeom>
          <a:noFill/>
        </p:spPr>
        <p:txBody>
          <a:bodyPr wrap="square" lIns="0" tIns="0" rIns="0" bIns="0" rtlCol="0" anchor="t" anchorCtr="0">
            <a:noAutofit/>
          </a:bodyPr>
          <a:lstStyle/>
          <a:p>
            <a:pPr indent="0" algn="ctr" fontAlgn="auto">
              <a:lnSpc>
                <a:spcPct val="130000"/>
              </a:lnSpc>
            </a:pPr>
            <a:r>
              <a:rPr lang="zh-CN" altLang="en-US" sz="1400" b="1" dirty="0">
                <a:solidFill>
                  <a:srgbClr val="FF671C"/>
                </a:solidFill>
                <a:latin typeface="微软雅黑" panose="020B0503020204020204" charset="-122"/>
              </a:rPr>
              <a:t>【加盟商】</a:t>
            </a:r>
            <a:br>
              <a:rPr lang="zh-CN" altLang="en-US" sz="1400" dirty="0">
                <a:solidFill>
                  <a:srgbClr val="FF671C"/>
                </a:solidFill>
                <a:latin typeface="微软雅黑" panose="020B0503020204020204" charset="-122"/>
              </a:rPr>
            </a:br>
            <a:r>
              <a:rPr lang="zh-CN" altLang="en-US" sz="1400" dirty="0">
                <a:solidFill>
                  <a:schemeClr val="tx1">
                    <a:lumMod val="85000"/>
                    <a:lumOff val="15000"/>
                  </a:schemeClr>
                </a:solidFill>
                <a:latin typeface="微软雅黑" panose="020B0503020204020204" charset="-122"/>
              </a:rPr>
              <a:t>通过二维码在线进行问题保修</a:t>
            </a:r>
            <a:endParaRPr lang="zh-CN" altLang="en-US" sz="1400" dirty="0">
              <a:solidFill>
                <a:schemeClr val="tx1">
                  <a:lumMod val="85000"/>
                  <a:lumOff val="15000"/>
                </a:schemeClr>
              </a:solidFill>
              <a:latin typeface="微软雅黑" panose="020B0503020204020204" charset="-122"/>
            </a:endParaRPr>
          </a:p>
        </p:txBody>
      </p:sp>
      <p:sp>
        <p:nvSpPr>
          <p:cNvPr id="9" name="标题"/>
          <p:cNvSpPr txBox="1"/>
          <p:nvPr>
            <p:custDataLst>
              <p:tags r:id="rId6"/>
            </p:custDataLst>
          </p:nvPr>
        </p:nvSpPr>
        <p:spPr>
          <a:xfrm>
            <a:off x="6515719" y="2150290"/>
            <a:ext cx="2576612" cy="280740"/>
          </a:xfrm>
          <a:prstGeom prst="rect">
            <a:avLst/>
          </a:prstGeom>
          <a:noFill/>
        </p:spPr>
        <p:txBody>
          <a:bodyPr wrap="square" lIns="0" tIns="0" rIns="0" bIns="0" rtlCol="0" anchor="b">
            <a:noAutofit/>
          </a:bodyPr>
          <a:lstStyle/>
          <a:p>
            <a:pPr algn="ctr"/>
            <a:r>
              <a:rPr lang="en-US" altLang="zh-CN" b="1" dirty="0">
                <a:solidFill>
                  <a:srgbClr val="FF671C"/>
                </a:solidFill>
                <a:latin typeface="微软雅黑" panose="020B0503020204020204" charset="-122"/>
              </a:rPr>
              <a:t>02</a:t>
            </a:r>
            <a:endParaRPr lang="en-US" altLang="zh-CN" b="1" dirty="0">
              <a:solidFill>
                <a:schemeClr val="tx1"/>
              </a:solidFill>
              <a:latin typeface="微软雅黑" panose="020B0503020204020204" charset="-122"/>
            </a:endParaRPr>
          </a:p>
        </p:txBody>
      </p:sp>
      <p:sp>
        <p:nvSpPr>
          <p:cNvPr id="10" name="正文"/>
          <p:cNvSpPr txBox="1"/>
          <p:nvPr>
            <p:custDataLst>
              <p:tags r:id="rId7"/>
            </p:custDataLst>
          </p:nvPr>
        </p:nvSpPr>
        <p:spPr>
          <a:xfrm>
            <a:off x="6330950" y="2461260"/>
            <a:ext cx="2990850" cy="913765"/>
          </a:xfrm>
          <a:prstGeom prst="rect">
            <a:avLst/>
          </a:prstGeom>
          <a:noFill/>
        </p:spPr>
        <p:txBody>
          <a:bodyPr wrap="square" lIns="0" tIns="0" rIns="0" bIns="0" rtlCol="0" anchor="t" anchorCtr="0">
            <a:noAutofit/>
          </a:bodyPr>
          <a:lstStyle/>
          <a:p>
            <a:pPr indent="0" algn="ctr" fontAlgn="auto">
              <a:lnSpc>
                <a:spcPct val="130000"/>
              </a:lnSpc>
            </a:pPr>
            <a:r>
              <a:rPr lang="zh-CN" altLang="en-US" sz="1400" b="1" dirty="0">
                <a:solidFill>
                  <a:srgbClr val="FF671C"/>
                </a:solidFill>
                <a:latin typeface="微软雅黑" panose="020B0503020204020204" charset="-122"/>
                <a:sym typeface="+mn-ea"/>
              </a:rPr>
              <a:t>【售后团队】</a:t>
            </a:r>
            <a:br>
              <a:rPr lang="zh-CN" altLang="en-US" sz="1400" b="1" dirty="0">
                <a:solidFill>
                  <a:srgbClr val="FF671C"/>
                </a:solidFill>
                <a:latin typeface="微软雅黑" panose="020B0503020204020204" charset="-122"/>
                <a:sym typeface="+mn-ea"/>
              </a:rPr>
            </a:br>
            <a:r>
              <a:rPr lang="zh-CN" altLang="en-US" sz="1400" dirty="0">
                <a:solidFill>
                  <a:schemeClr val="tx1">
                    <a:lumMod val="85000"/>
                    <a:lumOff val="15000"/>
                  </a:schemeClr>
                </a:solidFill>
                <a:latin typeface="微软雅黑" panose="020B0503020204020204" charset="-122"/>
                <a:sym typeface="+mn-ea"/>
              </a:rPr>
              <a:t>接收问题后需在10min内反馈至对应</a:t>
            </a:r>
            <a:endParaRPr lang="zh-CN" altLang="en-US" sz="1400" dirty="0">
              <a:solidFill>
                <a:schemeClr val="tx1">
                  <a:lumMod val="85000"/>
                  <a:lumOff val="15000"/>
                </a:schemeClr>
              </a:solidFill>
              <a:latin typeface="微软雅黑" panose="020B0503020204020204" charset="-122"/>
              <a:sym typeface="+mn-ea"/>
            </a:endParaRPr>
          </a:p>
          <a:p>
            <a:pPr indent="0" algn="ctr" fontAlgn="auto">
              <a:lnSpc>
                <a:spcPct val="130000"/>
              </a:lnSpc>
            </a:pPr>
            <a:r>
              <a:rPr lang="zh-CN" altLang="en-US" sz="1400" dirty="0">
                <a:solidFill>
                  <a:schemeClr val="tx1">
                    <a:lumMod val="85000"/>
                    <a:lumOff val="15000"/>
                  </a:schemeClr>
                </a:solidFill>
                <a:latin typeface="微软雅黑" panose="020B0503020204020204" charset="-122"/>
                <a:sym typeface="+mn-ea"/>
              </a:rPr>
              <a:t>【供应商】 /【施工方】</a:t>
            </a:r>
            <a:endParaRPr lang="zh-CN" altLang="en-US" sz="1400" dirty="0">
              <a:solidFill>
                <a:schemeClr val="tx1">
                  <a:lumMod val="85000"/>
                  <a:lumOff val="15000"/>
                </a:schemeClr>
              </a:solidFill>
              <a:latin typeface="微软雅黑" panose="020B0503020204020204" charset="-122"/>
              <a:sym typeface="+mn-ea"/>
            </a:endParaRPr>
          </a:p>
        </p:txBody>
      </p:sp>
      <p:sp useBgFill="1">
        <p:nvSpPr>
          <p:cNvPr id="15" name="椭圆 14"/>
          <p:cNvSpPr>
            <a:spLocks noChangeAspect="1"/>
          </p:cNvSpPr>
          <p:nvPr>
            <p:custDataLst>
              <p:tags r:id="rId8"/>
            </p:custDataLst>
          </p:nvPr>
        </p:nvSpPr>
        <p:spPr>
          <a:xfrm flipH="1">
            <a:off x="3838638" y="3541362"/>
            <a:ext cx="136638" cy="137787"/>
          </a:xfrm>
          <a:prstGeom prst="ellipse">
            <a:avLst/>
          </a:prstGeom>
          <a:ln w="38100">
            <a:solidFill>
              <a:schemeClr val="accent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useBgFill="1">
        <p:nvSpPr>
          <p:cNvPr id="16" name="椭圆 15"/>
          <p:cNvSpPr>
            <a:spLocks noChangeAspect="1"/>
          </p:cNvSpPr>
          <p:nvPr>
            <p:custDataLst>
              <p:tags r:id="rId9"/>
            </p:custDataLst>
          </p:nvPr>
        </p:nvSpPr>
        <p:spPr>
          <a:xfrm flipH="1">
            <a:off x="7735706" y="3541362"/>
            <a:ext cx="136638" cy="137787"/>
          </a:xfrm>
          <a:prstGeom prst="ellipse">
            <a:avLst/>
          </a:prstGeom>
          <a:ln w="38100">
            <a:solidFill>
              <a:schemeClr val="accent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18" name="标题"/>
          <p:cNvSpPr txBox="1"/>
          <p:nvPr>
            <p:custDataLst>
              <p:tags r:id="rId10"/>
            </p:custDataLst>
          </p:nvPr>
        </p:nvSpPr>
        <p:spPr>
          <a:xfrm>
            <a:off x="2618740" y="3802380"/>
            <a:ext cx="2480310" cy="280670"/>
          </a:xfrm>
          <a:prstGeom prst="rect">
            <a:avLst/>
          </a:prstGeom>
          <a:noFill/>
        </p:spPr>
        <p:txBody>
          <a:bodyPr wrap="square" lIns="0" tIns="0" rIns="0" bIns="0" rtlCol="0" anchor="b">
            <a:noAutofit/>
          </a:bodyPr>
          <a:lstStyle/>
          <a:p>
            <a:pPr algn="ctr"/>
            <a:r>
              <a:rPr lang="en-US" altLang="zh-CN" b="1" dirty="0">
                <a:solidFill>
                  <a:srgbClr val="FF671C"/>
                </a:solidFill>
                <a:latin typeface="微软雅黑" panose="020B0503020204020204" charset="-122"/>
              </a:rPr>
              <a:t>04</a:t>
            </a:r>
            <a:endParaRPr lang="en-US" altLang="zh-CN" b="1" dirty="0">
              <a:solidFill>
                <a:srgbClr val="FF671C"/>
              </a:solidFill>
              <a:latin typeface="微软雅黑" panose="020B0503020204020204" charset="-122"/>
            </a:endParaRPr>
          </a:p>
        </p:txBody>
      </p:sp>
      <p:sp>
        <p:nvSpPr>
          <p:cNvPr id="19" name="正文"/>
          <p:cNvSpPr txBox="1"/>
          <p:nvPr>
            <p:custDataLst>
              <p:tags r:id="rId11"/>
            </p:custDataLst>
          </p:nvPr>
        </p:nvSpPr>
        <p:spPr>
          <a:xfrm>
            <a:off x="2265680" y="4113530"/>
            <a:ext cx="3151505" cy="514985"/>
          </a:xfrm>
          <a:prstGeom prst="rect">
            <a:avLst/>
          </a:prstGeom>
          <a:noFill/>
        </p:spPr>
        <p:txBody>
          <a:bodyPr wrap="square" lIns="0" tIns="0" rIns="0" bIns="0" rtlCol="0" anchor="t" anchorCtr="0">
            <a:noAutofit/>
          </a:bodyPr>
          <a:lstStyle/>
          <a:p>
            <a:pPr algn="ctr" fontAlgn="auto">
              <a:lnSpc>
                <a:spcPct val="130000"/>
              </a:lnSpc>
              <a:buClrTx/>
              <a:buSzTx/>
              <a:buNone/>
            </a:pPr>
            <a:r>
              <a:rPr lang="zh-CN" altLang="en-US" sz="1400" b="1" dirty="0">
                <a:solidFill>
                  <a:srgbClr val="FF671C"/>
                </a:solidFill>
                <a:latin typeface="微软雅黑" panose="020B0503020204020204" charset="-122"/>
                <a:sym typeface="+mn-ea"/>
              </a:rPr>
              <a:t>【供应商】/【施工方】</a:t>
            </a:r>
            <a:br>
              <a:rPr lang="zh-CN" altLang="en-US" sz="1400" b="1" dirty="0">
                <a:solidFill>
                  <a:srgbClr val="FF671C"/>
                </a:solidFill>
                <a:latin typeface="微软雅黑" panose="020B0503020204020204" charset="-122"/>
                <a:sym typeface="+mn-ea"/>
              </a:rPr>
            </a:br>
            <a:r>
              <a:rPr lang="zh-CN" altLang="en-US" sz="1400" dirty="0">
                <a:solidFill>
                  <a:schemeClr val="tx1">
                    <a:lumMod val="85000"/>
                    <a:lumOff val="15000"/>
                  </a:schemeClr>
                </a:solidFill>
                <a:latin typeface="微软雅黑" panose="020B0503020204020204" charset="-122"/>
                <a:sym typeface="+mn-ea"/>
              </a:rPr>
              <a:t> 处理完成上传回执后 ,【售后团队】 需确认回执单是否正常 ,并回电门店确认</a:t>
            </a:r>
            <a:endParaRPr lang="zh-CN" altLang="en-US" sz="1400" dirty="0">
              <a:solidFill>
                <a:schemeClr val="tx1">
                  <a:lumMod val="85000"/>
                  <a:lumOff val="15000"/>
                </a:schemeClr>
              </a:solidFill>
              <a:latin typeface="微软雅黑" panose="020B0503020204020204" charset="-122"/>
            </a:endParaRPr>
          </a:p>
        </p:txBody>
      </p:sp>
      <p:sp>
        <p:nvSpPr>
          <p:cNvPr id="30" name="标题"/>
          <p:cNvSpPr txBox="1"/>
          <p:nvPr>
            <p:custDataLst>
              <p:tags r:id="rId12"/>
            </p:custDataLst>
          </p:nvPr>
        </p:nvSpPr>
        <p:spPr>
          <a:xfrm>
            <a:off x="6515719" y="3802583"/>
            <a:ext cx="2576612" cy="280740"/>
          </a:xfrm>
          <a:prstGeom prst="rect">
            <a:avLst/>
          </a:prstGeom>
          <a:noFill/>
        </p:spPr>
        <p:txBody>
          <a:bodyPr wrap="square" lIns="0" tIns="0" rIns="0" bIns="0" rtlCol="0" anchor="b">
            <a:noAutofit/>
          </a:bodyPr>
          <a:lstStyle/>
          <a:p>
            <a:pPr algn="ctr">
              <a:buClrTx/>
              <a:buSzTx/>
              <a:buFontTx/>
            </a:pPr>
            <a:r>
              <a:rPr lang="en-US" altLang="zh-CN" b="1" dirty="0">
                <a:solidFill>
                  <a:srgbClr val="FF671C"/>
                </a:solidFill>
                <a:latin typeface="微软雅黑" panose="020B0503020204020204" charset="-122"/>
              </a:rPr>
              <a:t>03</a:t>
            </a:r>
            <a:endParaRPr lang="en-US" altLang="zh-CN" b="1" dirty="0">
              <a:solidFill>
                <a:srgbClr val="FF671C"/>
              </a:solidFill>
              <a:latin typeface="微软雅黑" panose="020B0503020204020204" charset="-122"/>
            </a:endParaRPr>
          </a:p>
        </p:txBody>
      </p:sp>
      <p:sp>
        <p:nvSpPr>
          <p:cNvPr id="32" name="正文"/>
          <p:cNvSpPr txBox="1"/>
          <p:nvPr>
            <p:custDataLst>
              <p:tags r:id="rId13"/>
            </p:custDataLst>
          </p:nvPr>
        </p:nvSpPr>
        <p:spPr>
          <a:xfrm>
            <a:off x="6180455" y="4113530"/>
            <a:ext cx="3380105" cy="501015"/>
          </a:xfrm>
          <a:prstGeom prst="rect">
            <a:avLst/>
          </a:prstGeom>
          <a:noFill/>
        </p:spPr>
        <p:txBody>
          <a:bodyPr wrap="square" lIns="0" tIns="0" rIns="0" bIns="0" rtlCol="0" anchor="t" anchorCtr="0">
            <a:noAutofit/>
          </a:bodyPr>
          <a:lstStyle/>
          <a:p>
            <a:pPr algn="ctr" fontAlgn="auto">
              <a:lnSpc>
                <a:spcPct val="130000"/>
              </a:lnSpc>
              <a:buClrTx/>
              <a:buSzTx/>
              <a:buNone/>
            </a:pPr>
            <a:r>
              <a:rPr lang="zh-CN" altLang="en-US" sz="1400" b="1" dirty="0">
                <a:solidFill>
                  <a:srgbClr val="FF671C"/>
                </a:solidFill>
                <a:latin typeface="微软雅黑" panose="020B0503020204020204" charset="-122"/>
                <a:sym typeface="+mn-ea"/>
              </a:rPr>
              <a:t>【售后团队】</a:t>
            </a:r>
            <a:br>
              <a:rPr lang="zh-CN" altLang="en-US" sz="1400" b="1" dirty="0">
                <a:solidFill>
                  <a:srgbClr val="FF671C"/>
                </a:solidFill>
                <a:latin typeface="微软雅黑" panose="020B0503020204020204" charset="-122"/>
                <a:sym typeface="+mn-ea"/>
              </a:rPr>
            </a:br>
            <a:r>
              <a:rPr lang="zh-CN" altLang="en-US" sz="1400" dirty="0">
                <a:solidFill>
                  <a:schemeClr val="tx1">
                    <a:lumMod val="85000"/>
                    <a:lumOff val="15000"/>
                  </a:schemeClr>
                </a:solidFill>
                <a:latin typeface="微软雅黑" panose="020B0503020204020204" charset="-122"/>
                <a:sym typeface="+mn-ea"/>
              </a:rPr>
              <a:t>需确认清楚报修问题及品牌</a:t>
            </a:r>
            <a:r>
              <a:rPr lang="en-US" altLang="zh-CN" sz="1400" dirty="0">
                <a:solidFill>
                  <a:schemeClr val="tx1">
                    <a:lumMod val="85000"/>
                    <a:lumOff val="15000"/>
                  </a:schemeClr>
                </a:solidFill>
                <a:latin typeface="微软雅黑" panose="020B0503020204020204" charset="-122"/>
                <a:sym typeface="+mn-ea"/>
              </a:rPr>
              <a:t> ,</a:t>
            </a:r>
            <a:r>
              <a:rPr lang="zh-CN" altLang="en-US" sz="1400" dirty="0">
                <a:solidFill>
                  <a:schemeClr val="tx1">
                    <a:lumMod val="85000"/>
                    <a:lumOff val="15000"/>
                  </a:schemeClr>
                </a:solidFill>
                <a:latin typeface="微软雅黑" panose="020B0503020204020204" charset="-122"/>
                <a:sym typeface="+mn-ea"/>
              </a:rPr>
              <a:t>避免因</a:t>
            </a:r>
            <a:endParaRPr lang="zh-CN" altLang="en-US" sz="1400" dirty="0">
              <a:solidFill>
                <a:schemeClr val="tx1">
                  <a:lumMod val="85000"/>
                  <a:lumOff val="15000"/>
                </a:schemeClr>
              </a:solidFill>
              <a:latin typeface="微软雅黑" panose="020B0503020204020204" charset="-122"/>
            </a:endParaRPr>
          </a:p>
          <a:p>
            <a:pPr algn="ctr" fontAlgn="auto">
              <a:lnSpc>
                <a:spcPct val="130000"/>
              </a:lnSpc>
              <a:buClrTx/>
              <a:buSzTx/>
              <a:buNone/>
            </a:pPr>
            <a:r>
              <a:rPr lang="zh-CN" altLang="en-US" sz="1400" dirty="0">
                <a:solidFill>
                  <a:schemeClr val="tx1">
                    <a:lumMod val="85000"/>
                    <a:lumOff val="15000"/>
                  </a:schemeClr>
                </a:solidFill>
                <a:latin typeface="微软雅黑" panose="020B0503020204020204" charset="-122"/>
                <a:sym typeface="+mn-ea"/>
              </a:rPr>
              <a:t>品牌反馈错误</a:t>
            </a:r>
            <a:r>
              <a:rPr lang="en-US" altLang="zh-CN" sz="1400" dirty="0">
                <a:solidFill>
                  <a:schemeClr val="tx1">
                    <a:lumMod val="85000"/>
                    <a:lumOff val="15000"/>
                  </a:schemeClr>
                </a:solidFill>
                <a:latin typeface="微软雅黑" panose="020B0503020204020204" charset="-122"/>
                <a:sym typeface="+mn-ea"/>
              </a:rPr>
              <a:t> ,</a:t>
            </a:r>
            <a:r>
              <a:rPr lang="zh-CN" altLang="en-US" sz="1400" dirty="0">
                <a:solidFill>
                  <a:schemeClr val="tx1">
                    <a:lumMod val="85000"/>
                    <a:lumOff val="15000"/>
                  </a:schemeClr>
                </a:solidFill>
                <a:latin typeface="微软雅黑" panose="020B0503020204020204" charset="-122"/>
                <a:sym typeface="+mn-ea"/>
              </a:rPr>
              <a:t>影响报修时效</a:t>
            </a:r>
            <a:endParaRPr lang="zh-CN" altLang="en-US" sz="1400" dirty="0">
              <a:solidFill>
                <a:schemeClr val="tx1">
                  <a:lumMod val="85000"/>
                  <a:lumOff val="15000"/>
                </a:schemeClr>
              </a:solidFill>
              <a:latin typeface="微软雅黑" panose="020B0503020204020204" charset="-122"/>
            </a:endParaRPr>
          </a:p>
          <a:p>
            <a:pPr indent="0" algn="ctr" fontAlgn="auto">
              <a:lnSpc>
                <a:spcPct val="130000"/>
              </a:lnSpc>
            </a:pPr>
            <a:br>
              <a:rPr lang="zh-CN" altLang="en-US" sz="1400" b="1" dirty="0">
                <a:solidFill>
                  <a:srgbClr val="FF671C"/>
                </a:solidFill>
                <a:latin typeface="微软雅黑" panose="020B0503020204020204" charset="-122"/>
                <a:sym typeface="+mn-ea"/>
              </a:rPr>
            </a:br>
            <a:br>
              <a:rPr lang="zh-CN" altLang="en-US" sz="1400" b="1" dirty="0">
                <a:solidFill>
                  <a:srgbClr val="FF671C"/>
                </a:solidFill>
                <a:latin typeface="微软雅黑" panose="020B0503020204020204" charset="-122"/>
                <a:sym typeface="+mn-ea"/>
              </a:rPr>
            </a:br>
            <a:endParaRPr lang="zh-CN" altLang="en-US" sz="1400" dirty="0">
              <a:solidFill>
                <a:schemeClr val="tx1">
                  <a:lumMod val="85000"/>
                  <a:lumOff val="15000"/>
                </a:schemeClr>
              </a:solidFill>
              <a:latin typeface="微软雅黑" panose="020B0503020204020204" charset="-122"/>
            </a:endParaRPr>
          </a:p>
        </p:txBody>
      </p:sp>
      <p:sp useBgFill="1">
        <p:nvSpPr>
          <p:cNvPr id="34" name="椭圆 33"/>
          <p:cNvSpPr>
            <a:spLocks noChangeAspect="1"/>
          </p:cNvSpPr>
          <p:nvPr>
            <p:custDataLst>
              <p:tags r:id="rId14"/>
            </p:custDataLst>
          </p:nvPr>
        </p:nvSpPr>
        <p:spPr>
          <a:xfrm>
            <a:off x="3838638" y="5193655"/>
            <a:ext cx="136638" cy="137787"/>
          </a:xfrm>
          <a:prstGeom prst="ellipse">
            <a:avLst/>
          </a:prstGeom>
          <a:ln w="38100">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useBgFill="1">
        <p:nvSpPr>
          <p:cNvPr id="35" name="椭圆 34"/>
          <p:cNvSpPr>
            <a:spLocks noChangeAspect="1"/>
          </p:cNvSpPr>
          <p:nvPr>
            <p:custDataLst>
              <p:tags r:id="rId15"/>
            </p:custDataLst>
          </p:nvPr>
        </p:nvSpPr>
        <p:spPr>
          <a:xfrm>
            <a:off x="7735706" y="5193655"/>
            <a:ext cx="136638" cy="137787"/>
          </a:xfrm>
          <a:prstGeom prst="ellipse">
            <a:avLst/>
          </a:prstGeom>
          <a:ln w="38100">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36" name="标题"/>
          <p:cNvSpPr txBox="1"/>
          <p:nvPr>
            <p:custDataLst>
              <p:tags r:id="rId16"/>
            </p:custDataLst>
          </p:nvPr>
        </p:nvSpPr>
        <p:spPr>
          <a:xfrm>
            <a:off x="2618651" y="5454876"/>
            <a:ext cx="2576612" cy="280740"/>
          </a:xfrm>
          <a:prstGeom prst="rect">
            <a:avLst/>
          </a:prstGeom>
          <a:noFill/>
        </p:spPr>
        <p:txBody>
          <a:bodyPr wrap="square" lIns="0" tIns="0" rIns="0" bIns="0" rtlCol="0" anchor="b">
            <a:noAutofit/>
          </a:bodyPr>
          <a:lstStyle/>
          <a:p>
            <a:pPr algn="ctr">
              <a:buClrTx/>
              <a:buSzTx/>
              <a:buFontTx/>
            </a:pPr>
            <a:r>
              <a:rPr lang="en-US" altLang="zh-CN" b="1" dirty="0">
                <a:solidFill>
                  <a:srgbClr val="FF671C"/>
                </a:solidFill>
                <a:latin typeface="微软雅黑" panose="020B0503020204020204" charset="-122"/>
              </a:rPr>
              <a:t>05</a:t>
            </a:r>
            <a:endParaRPr lang="en-US" altLang="zh-CN" b="1" dirty="0">
              <a:solidFill>
                <a:srgbClr val="FF671C"/>
              </a:solidFill>
              <a:latin typeface="微软雅黑" panose="020B0503020204020204" charset="-122"/>
            </a:endParaRPr>
          </a:p>
        </p:txBody>
      </p:sp>
      <p:sp>
        <p:nvSpPr>
          <p:cNvPr id="37" name="正文"/>
          <p:cNvSpPr txBox="1"/>
          <p:nvPr>
            <p:custDataLst>
              <p:tags r:id="rId17"/>
            </p:custDataLst>
          </p:nvPr>
        </p:nvSpPr>
        <p:spPr>
          <a:xfrm>
            <a:off x="2266315" y="5765800"/>
            <a:ext cx="3300730" cy="501015"/>
          </a:xfrm>
          <a:prstGeom prst="rect">
            <a:avLst/>
          </a:prstGeom>
          <a:noFill/>
        </p:spPr>
        <p:txBody>
          <a:bodyPr wrap="square" lIns="0" tIns="0" rIns="0" bIns="0" rtlCol="0" anchor="t" anchorCtr="0">
            <a:noAutofit/>
          </a:bodyPr>
          <a:lstStyle/>
          <a:p>
            <a:pPr indent="0" algn="ctr" fontAlgn="auto">
              <a:lnSpc>
                <a:spcPct val="130000"/>
              </a:lnSpc>
            </a:pPr>
            <a:r>
              <a:rPr lang="zh-CN" altLang="en-US" sz="1400" b="1" dirty="0">
                <a:solidFill>
                  <a:srgbClr val="FF671C"/>
                </a:solidFill>
                <a:latin typeface="微软雅黑" panose="020B0503020204020204" charset="-122"/>
                <a:sym typeface="+mn-ea"/>
              </a:rPr>
              <a:t>【售后团队】</a:t>
            </a:r>
            <a:br>
              <a:rPr lang="zh-CN" altLang="en-US" sz="1400" b="1" dirty="0">
                <a:solidFill>
                  <a:schemeClr val="tx1">
                    <a:lumMod val="85000"/>
                    <a:lumOff val="15000"/>
                  </a:schemeClr>
                </a:solidFill>
                <a:latin typeface="微软雅黑" panose="020B0503020204020204" charset="-122"/>
                <a:sym typeface="+mn-ea"/>
              </a:rPr>
            </a:br>
            <a:r>
              <a:rPr lang="zh-CN" altLang="en-US" sz="1400" dirty="0">
                <a:solidFill>
                  <a:schemeClr val="tx1">
                    <a:lumMod val="85000"/>
                    <a:lumOff val="15000"/>
                  </a:schemeClr>
                </a:solidFill>
                <a:latin typeface="微软雅黑" panose="020B0503020204020204" charset="-122"/>
              </a:rPr>
              <a:t>所有问题需与【加盟商】</a:t>
            </a:r>
            <a:r>
              <a:rPr lang="en-US" altLang="zh-CN" sz="1400" dirty="0">
                <a:solidFill>
                  <a:schemeClr val="tx1">
                    <a:lumMod val="85000"/>
                    <a:lumOff val="15000"/>
                  </a:schemeClr>
                </a:solidFill>
                <a:latin typeface="微软雅黑" panose="020B0503020204020204" charset="-122"/>
              </a:rPr>
              <a:t> </a:t>
            </a:r>
            <a:br>
              <a:rPr lang="en-US" altLang="zh-CN" sz="1400" dirty="0">
                <a:solidFill>
                  <a:schemeClr val="tx1">
                    <a:lumMod val="85000"/>
                    <a:lumOff val="15000"/>
                  </a:schemeClr>
                </a:solidFill>
                <a:latin typeface="微软雅黑" panose="020B0503020204020204" charset="-122"/>
              </a:rPr>
            </a:br>
            <a:r>
              <a:rPr lang="zh-CN" altLang="en-US" sz="1400" dirty="0">
                <a:solidFill>
                  <a:schemeClr val="tx1">
                    <a:lumMod val="85000"/>
                    <a:lumOff val="15000"/>
                  </a:schemeClr>
                </a:solidFill>
                <a:latin typeface="微软雅黑" panose="020B0503020204020204" charset="-122"/>
              </a:rPr>
              <a:t>确认问题是否解决。</a:t>
            </a:r>
            <a:endParaRPr lang="zh-CN" altLang="en-US" sz="1400" dirty="0">
              <a:solidFill>
                <a:schemeClr val="tx1">
                  <a:lumMod val="85000"/>
                  <a:lumOff val="15000"/>
                </a:schemeClr>
              </a:solidFill>
              <a:latin typeface="微软雅黑" panose="020B0503020204020204" charset="-122"/>
            </a:endParaRPr>
          </a:p>
        </p:txBody>
      </p:sp>
      <p:sp>
        <p:nvSpPr>
          <p:cNvPr id="40" name="标题"/>
          <p:cNvSpPr txBox="1"/>
          <p:nvPr>
            <p:custDataLst>
              <p:tags r:id="rId18"/>
            </p:custDataLst>
          </p:nvPr>
        </p:nvSpPr>
        <p:spPr>
          <a:xfrm>
            <a:off x="6515719" y="5454876"/>
            <a:ext cx="2576612" cy="280740"/>
          </a:xfrm>
          <a:prstGeom prst="rect">
            <a:avLst/>
          </a:prstGeom>
          <a:noFill/>
        </p:spPr>
        <p:txBody>
          <a:bodyPr wrap="square" lIns="0" tIns="0" rIns="0" bIns="0" rtlCol="0" anchor="b">
            <a:noAutofit/>
          </a:bodyPr>
          <a:lstStyle/>
          <a:p>
            <a:pPr algn="ctr">
              <a:buClrTx/>
              <a:buSzTx/>
              <a:buFontTx/>
            </a:pPr>
            <a:r>
              <a:rPr lang="en-US" altLang="zh-CN" b="1" dirty="0">
                <a:solidFill>
                  <a:srgbClr val="FF671C"/>
                </a:solidFill>
                <a:latin typeface="微软雅黑" panose="020B0503020204020204" charset="-122"/>
              </a:rPr>
              <a:t>06</a:t>
            </a:r>
            <a:endParaRPr lang="en-US" altLang="zh-CN" b="1" dirty="0">
              <a:solidFill>
                <a:srgbClr val="FF671C"/>
              </a:solidFill>
              <a:latin typeface="微软雅黑" panose="020B0503020204020204" charset="-122"/>
            </a:endParaRPr>
          </a:p>
        </p:txBody>
      </p:sp>
      <p:sp>
        <p:nvSpPr>
          <p:cNvPr id="42" name="正文"/>
          <p:cNvSpPr txBox="1"/>
          <p:nvPr>
            <p:custDataLst>
              <p:tags r:id="rId19"/>
            </p:custDataLst>
          </p:nvPr>
        </p:nvSpPr>
        <p:spPr>
          <a:xfrm>
            <a:off x="6330315" y="5765800"/>
            <a:ext cx="3230245" cy="501015"/>
          </a:xfrm>
          <a:prstGeom prst="rect">
            <a:avLst/>
          </a:prstGeom>
          <a:noFill/>
        </p:spPr>
        <p:txBody>
          <a:bodyPr wrap="square" lIns="0" tIns="0" rIns="0" bIns="0" rtlCol="0" anchor="t" anchorCtr="0">
            <a:noAutofit/>
          </a:bodyPr>
          <a:lstStyle/>
          <a:p>
            <a:pPr indent="0" algn="ctr" fontAlgn="auto">
              <a:lnSpc>
                <a:spcPct val="130000"/>
              </a:lnSpc>
            </a:pPr>
            <a:r>
              <a:rPr lang="zh-CN" altLang="en-US" sz="1400" b="1" dirty="0">
                <a:solidFill>
                  <a:srgbClr val="FF671C"/>
                </a:solidFill>
                <a:latin typeface="微软雅黑" panose="020B0503020204020204" charset="-122"/>
                <a:sym typeface="+mn-ea"/>
              </a:rPr>
              <a:t>【售后团队】与【供应商】/【施工方】</a:t>
            </a:r>
            <a:br>
              <a:rPr lang="zh-CN" altLang="en-US" sz="1400" b="1" dirty="0">
                <a:solidFill>
                  <a:srgbClr val="FF671C"/>
                </a:solidFill>
                <a:latin typeface="微软雅黑" panose="020B0503020204020204" charset="-122"/>
                <a:sym typeface="+mn-ea"/>
              </a:rPr>
            </a:br>
            <a:r>
              <a:rPr lang="zh-CN" altLang="en-US" sz="1400" dirty="0">
                <a:solidFill>
                  <a:schemeClr val="tx1">
                    <a:lumMod val="85000"/>
                    <a:lumOff val="15000"/>
                  </a:schemeClr>
                </a:solidFill>
                <a:latin typeface="微软雅黑" panose="020B0503020204020204" charset="-122"/>
                <a:sym typeface="+mn-ea"/>
              </a:rPr>
              <a:t>需持续信息互交，保持信息互通性。</a:t>
            </a:r>
            <a:endParaRPr lang="zh-CN" altLang="en-US" sz="1400" dirty="0">
              <a:solidFill>
                <a:schemeClr val="tx1">
                  <a:lumMod val="85000"/>
                  <a:lumOff val="15000"/>
                </a:schemeClr>
              </a:solidFill>
              <a:latin typeface="微软雅黑" panose="020B0503020204020204" charset="-122"/>
              <a:sym typeface="+mn-ea"/>
            </a:endParaRPr>
          </a:p>
        </p:txBody>
      </p:sp>
    </p:spTree>
    <p:custDataLst>
      <p:tags r:id="rId20"/>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5115" y="239395"/>
            <a:ext cx="5674360" cy="619125"/>
          </a:xfrm>
        </p:spPr>
        <p:txBody>
          <a:bodyPr/>
          <a:p>
            <a:r>
              <a:rPr lang="zh-CN" altLang="en-US" b="1">
                <a:solidFill>
                  <a:schemeClr val="bg2"/>
                </a:solidFill>
              </a:rPr>
              <a:t>货架日常售后维保评分</a:t>
            </a:r>
            <a:endParaRPr lang="zh-CN" altLang="en-US" b="1">
              <a:solidFill>
                <a:schemeClr val="bg2"/>
              </a:solidFill>
            </a:endParaRPr>
          </a:p>
        </p:txBody>
      </p:sp>
      <p:sp>
        <p:nvSpPr>
          <p:cNvPr id="3" name="文本框 2"/>
          <p:cNvSpPr txBox="1"/>
          <p:nvPr/>
        </p:nvSpPr>
        <p:spPr>
          <a:xfrm>
            <a:off x="709295" y="1349375"/>
            <a:ext cx="3694430" cy="327660"/>
          </a:xfrm>
          <a:prstGeom prst="rect">
            <a:avLst/>
          </a:prstGeom>
          <a:noFill/>
        </p:spPr>
        <p:txBody>
          <a:bodyPr wrap="square" rtlCol="0">
            <a:noAutofit/>
          </a:bodyPr>
          <a:p>
            <a:endParaRPr lang="zh-CN" altLang="en-US"/>
          </a:p>
        </p:txBody>
      </p:sp>
      <p:graphicFrame>
        <p:nvGraphicFramePr>
          <p:cNvPr id="12" name="表格 11"/>
          <p:cNvGraphicFramePr/>
          <p:nvPr>
            <p:custDataLst>
              <p:tags r:id="rId1"/>
            </p:custDataLst>
          </p:nvPr>
        </p:nvGraphicFramePr>
        <p:xfrm>
          <a:off x="568960" y="1120140"/>
          <a:ext cx="11050270" cy="2378710"/>
        </p:xfrm>
        <a:graphic>
          <a:graphicData uri="http://schemas.openxmlformats.org/drawingml/2006/table">
            <a:tbl>
              <a:tblPr firstRow="1" bandRow="1">
                <a:tableStyleId>{5C22544A-7EE6-4342-B048-85BDC9FD1C3A}</a:tableStyleId>
              </a:tblPr>
              <a:tblGrid>
                <a:gridCol w="2036445"/>
                <a:gridCol w="2336165"/>
                <a:gridCol w="2223135"/>
                <a:gridCol w="1967865"/>
                <a:gridCol w="981710"/>
                <a:gridCol w="1504950"/>
              </a:tblGrid>
              <a:tr h="381635">
                <a:tc>
                  <a:txBody>
                    <a:bodyPr/>
                    <a:p>
                      <a:pPr algn="ctr">
                        <a:lnSpc>
                          <a:spcPct val="80000"/>
                        </a:lnSpc>
                        <a:buNone/>
                      </a:pPr>
                      <a:r>
                        <a:rPr lang="zh-CN" altLang="en-US" sz="1400" b="1">
                          <a:solidFill>
                            <a:schemeClr val="bg1"/>
                          </a:solidFill>
                          <a:uFillTx/>
                          <a:latin typeface="OPPOSans H" panose="00020600040101010101" pitchFamily="18" charset="-122"/>
                          <a:ea typeface="OPPOSans H" panose="00020600040101010101" pitchFamily="18" charset="-122"/>
                          <a:cs typeface="+mj-cs"/>
                        </a:rPr>
                        <a:t>紧急程度</a:t>
                      </a:r>
                      <a:endParaRPr lang="zh-CN" altLang="en-US" sz="1400" b="1">
                        <a:solidFill>
                          <a:schemeClr val="bg1"/>
                        </a:solidFill>
                        <a:uFillTx/>
                        <a:latin typeface="OPPOSans H" panose="00020600040101010101" pitchFamily="18" charset="-122"/>
                        <a:ea typeface="OPPOSans H" panose="00020600040101010101" pitchFamily="18" charset="-122"/>
                        <a:cs typeface="+mj-cs"/>
                      </a:endParaRPr>
                    </a:p>
                  </a:txBody>
                  <a:tcPr anchor="ctr" anchorCtr="0">
                    <a:solidFill>
                      <a:srgbClr val="EF5E14"/>
                    </a:solidFill>
                  </a:tcPr>
                </a:tc>
                <a:tc>
                  <a:txBody>
                    <a:bodyPr/>
                    <a:p>
                      <a:pPr algn="ctr">
                        <a:lnSpc>
                          <a:spcPct val="80000"/>
                        </a:lnSpc>
                        <a:buNone/>
                      </a:pPr>
                      <a:r>
                        <a:rPr lang="zh-CN" altLang="en-US" sz="1400" b="1">
                          <a:solidFill>
                            <a:schemeClr val="bg1"/>
                          </a:solidFill>
                          <a:uFillTx/>
                          <a:latin typeface="OPPOSans H" panose="00020600040101010101" pitchFamily="18" charset="-122"/>
                          <a:ea typeface="OPPOSans H" panose="00020600040101010101" pitchFamily="18" charset="-122"/>
                          <a:cs typeface="+mj-cs"/>
                        </a:rPr>
                        <a:t>一级概括</a:t>
                      </a:r>
                      <a:endParaRPr lang="zh-CN" altLang="en-US" sz="1400" b="1">
                        <a:solidFill>
                          <a:schemeClr val="bg1"/>
                        </a:solidFill>
                        <a:uFillTx/>
                        <a:latin typeface="OPPOSans H" panose="00020600040101010101" pitchFamily="18" charset="-122"/>
                        <a:ea typeface="OPPOSans H" panose="00020600040101010101" pitchFamily="18" charset="-122"/>
                        <a:cs typeface="+mj-cs"/>
                      </a:endParaRPr>
                    </a:p>
                  </a:txBody>
                  <a:tcPr anchor="ctr" anchorCtr="0">
                    <a:solidFill>
                      <a:srgbClr val="EF5E14"/>
                    </a:solidFill>
                  </a:tcPr>
                </a:tc>
                <a:tc>
                  <a:txBody>
                    <a:bodyPr/>
                    <a:p>
                      <a:pPr algn="ctr">
                        <a:lnSpc>
                          <a:spcPct val="80000"/>
                        </a:lnSpc>
                        <a:buNone/>
                      </a:pPr>
                      <a:r>
                        <a:rPr lang="zh-CN" altLang="en-US" sz="1400" b="1">
                          <a:solidFill>
                            <a:schemeClr val="bg1"/>
                          </a:solidFill>
                          <a:uFillTx/>
                          <a:latin typeface="OPPOSans H" panose="00020600040101010101" pitchFamily="18" charset="-122"/>
                          <a:ea typeface="OPPOSans H" panose="00020600040101010101" pitchFamily="18" charset="-122"/>
                          <a:cs typeface="+mj-cs"/>
                        </a:rPr>
                        <a:t>二级概括</a:t>
                      </a:r>
                      <a:endParaRPr lang="zh-CN" altLang="en-US" sz="1400" b="1">
                        <a:solidFill>
                          <a:schemeClr val="bg1"/>
                        </a:solidFill>
                        <a:uFillTx/>
                        <a:latin typeface="OPPOSans H" panose="00020600040101010101" pitchFamily="18" charset="-122"/>
                        <a:ea typeface="OPPOSans H" panose="00020600040101010101" pitchFamily="18" charset="-122"/>
                        <a:cs typeface="+mj-cs"/>
                      </a:endParaRPr>
                    </a:p>
                  </a:txBody>
                  <a:tcPr anchor="ctr" anchorCtr="0">
                    <a:solidFill>
                      <a:srgbClr val="EF5E14"/>
                    </a:solidFill>
                  </a:tcPr>
                </a:tc>
                <a:tc>
                  <a:txBody>
                    <a:bodyPr/>
                    <a:p>
                      <a:pPr algn="ctr">
                        <a:lnSpc>
                          <a:spcPct val="80000"/>
                        </a:lnSpc>
                        <a:buNone/>
                      </a:pPr>
                      <a:r>
                        <a:rPr lang="zh-CN" altLang="en-US" sz="1400" b="1">
                          <a:solidFill>
                            <a:schemeClr val="bg1"/>
                          </a:solidFill>
                          <a:uFillTx/>
                          <a:latin typeface="OPPOSans H" panose="00020600040101010101" pitchFamily="18" charset="-122"/>
                          <a:ea typeface="OPPOSans H" panose="00020600040101010101" pitchFamily="18" charset="-122"/>
                          <a:cs typeface="+mj-cs"/>
                        </a:rPr>
                        <a:t>维修内容</a:t>
                      </a:r>
                      <a:endParaRPr lang="zh-CN" altLang="en-US" sz="1400" b="1">
                        <a:solidFill>
                          <a:schemeClr val="bg1"/>
                        </a:solidFill>
                        <a:uFillTx/>
                        <a:latin typeface="OPPOSans H" panose="00020600040101010101" pitchFamily="18" charset="-122"/>
                        <a:ea typeface="OPPOSans H" panose="00020600040101010101" pitchFamily="18" charset="-122"/>
                        <a:cs typeface="+mj-cs"/>
                      </a:endParaRPr>
                    </a:p>
                  </a:txBody>
                  <a:tcPr anchor="ctr" anchorCtr="0">
                    <a:solidFill>
                      <a:srgbClr val="EF5E14"/>
                    </a:solidFill>
                  </a:tcPr>
                </a:tc>
                <a:tc>
                  <a:txBody>
                    <a:bodyPr/>
                    <a:p>
                      <a:pPr algn="ctr">
                        <a:lnSpc>
                          <a:spcPct val="80000"/>
                        </a:lnSpc>
                        <a:buNone/>
                      </a:pPr>
                      <a:r>
                        <a:rPr lang="zh-CN" altLang="en-US" sz="1400" b="1">
                          <a:solidFill>
                            <a:schemeClr val="bg1"/>
                          </a:solidFill>
                          <a:uFillTx/>
                          <a:latin typeface="OPPOSans H" panose="00020600040101010101" pitchFamily="18" charset="-122"/>
                          <a:ea typeface="OPPOSans H" panose="00020600040101010101" pitchFamily="18" charset="-122"/>
                          <a:cs typeface="+mj-cs"/>
                        </a:rPr>
                        <a:t>维修时效</a:t>
                      </a:r>
                      <a:endParaRPr lang="zh-CN" altLang="en-US" sz="1400" b="1">
                        <a:solidFill>
                          <a:schemeClr val="bg1"/>
                        </a:solidFill>
                        <a:uFillTx/>
                        <a:latin typeface="OPPOSans H" panose="00020600040101010101" pitchFamily="18" charset="-122"/>
                        <a:ea typeface="OPPOSans H" panose="00020600040101010101" pitchFamily="18" charset="-122"/>
                        <a:cs typeface="+mj-cs"/>
                      </a:endParaRPr>
                    </a:p>
                  </a:txBody>
                  <a:tcPr anchor="ctr" anchorCtr="0">
                    <a:solidFill>
                      <a:srgbClr val="EF5E14"/>
                    </a:solidFill>
                  </a:tcPr>
                </a:tc>
                <a:tc>
                  <a:txBody>
                    <a:bodyPr/>
                    <a:p>
                      <a:pPr algn="ctr">
                        <a:lnSpc>
                          <a:spcPct val="80000"/>
                        </a:lnSpc>
                        <a:buNone/>
                      </a:pPr>
                      <a:r>
                        <a:rPr lang="zh-CN" altLang="en-US" sz="1400" b="1">
                          <a:solidFill>
                            <a:schemeClr val="bg1"/>
                          </a:solidFill>
                          <a:uFillTx/>
                          <a:latin typeface="OPPOSans H" panose="00020600040101010101" pitchFamily="18" charset="-122"/>
                          <a:ea typeface="OPPOSans H" panose="00020600040101010101" pitchFamily="18" charset="-122"/>
                          <a:cs typeface="+mj-cs"/>
                        </a:rPr>
                        <a:t>备注</a:t>
                      </a:r>
                      <a:endParaRPr lang="zh-CN" altLang="en-US" sz="1400" b="1">
                        <a:solidFill>
                          <a:schemeClr val="bg1"/>
                        </a:solidFill>
                        <a:uFillTx/>
                        <a:latin typeface="OPPOSans H" panose="00020600040101010101" pitchFamily="18" charset="-122"/>
                        <a:ea typeface="OPPOSans H" panose="00020600040101010101" pitchFamily="18" charset="-122"/>
                        <a:cs typeface="+mj-cs"/>
                      </a:endParaRPr>
                    </a:p>
                  </a:txBody>
                  <a:tcPr anchor="ctr" anchorCtr="0">
                    <a:solidFill>
                      <a:srgbClr val="EF5E14"/>
                    </a:solidFill>
                  </a:tcPr>
                </a:tc>
              </a:tr>
              <a:tr h="780415">
                <a:tc rowSpan="2">
                  <a:txBody>
                    <a:bodyPr/>
                    <a:p>
                      <a:pPr algn="ctr">
                        <a:lnSpc>
                          <a:spcPct val="8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紧急</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rowSpan="2">
                  <a:txBody>
                    <a:bodyPr/>
                    <a:p>
                      <a:pPr algn="ctr">
                        <a:lnSpc>
                          <a:spcPct val="8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货架</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a:txBody>
                    <a:bodyPr/>
                    <a:p>
                      <a:pPr algn="ctr">
                        <a:lnSpc>
                          <a:spcPct val="8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货架损坏</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a:txBody>
                    <a:bodyPr/>
                    <a:p>
                      <a:pPr indent="0" algn="ctr" fontAlgn="auto">
                        <a:lnSpc>
                          <a:spcPct val="15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货架变形、掉漆、安装问题调整</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rowSpan="2">
                  <a:txBody>
                    <a:bodyPr/>
                    <a:p>
                      <a:pPr algn="ctr">
                        <a:lnSpc>
                          <a:spcPct val="80000"/>
                        </a:lnSpc>
                        <a:buNone/>
                      </a:pPr>
                      <a:r>
                        <a:rPr lang="en-US" altLang="zh-CN"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72H</a:t>
                      </a:r>
                      <a:endParaRPr lang="en-US" altLang="zh-CN"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rowSpan="2">
                  <a:txBody>
                    <a:bodyPr/>
                    <a:p>
                      <a:pPr indent="0" algn="ctr" fontAlgn="auto">
                        <a:lnSpc>
                          <a:spcPct val="15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影响形象和部分</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p>
                      <a:pPr indent="0" algn="ctr" fontAlgn="auto">
                        <a:lnSpc>
                          <a:spcPct val="15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使用功能</a:t>
                      </a:r>
                      <a:r>
                        <a:rPr lang="en-US" altLang="zh-CN"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 </a:t>
                      </a: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，不影响营业。</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r>
              <a:tr h="608965">
                <a:tc vMerge="1">
                  <a:tcPr anchor="ctr" anchorCtr="0">
                    <a:solidFill>
                      <a:srgbClr val="F3F3F3"/>
                    </a:solidFill>
                  </a:tcPr>
                </a:tc>
                <a:tc vMerge="1">
                  <a:tcPr anchor="ctr" anchorCtr="0">
                    <a:solidFill>
                      <a:srgbClr val="F3F3F3"/>
                    </a:solidFill>
                  </a:tcPr>
                </a:tc>
                <a:tc>
                  <a:txBody>
                    <a:bodyPr/>
                    <a:p>
                      <a:pPr algn="ctr">
                        <a:lnSpc>
                          <a:spcPct val="8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灯带照明异常</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a:txBody>
                    <a:bodyPr/>
                    <a:p>
                      <a:pPr indent="0" algn="ctr" fontAlgn="auto">
                        <a:lnSpc>
                          <a:spcPct val="15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检查线路、更换配件</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vMerge="1">
                  <a:tcPr anchor="ctr" anchorCtr="0">
                    <a:solidFill>
                      <a:srgbClr val="F3F3F3"/>
                    </a:solidFill>
                  </a:tcPr>
                </a:tc>
                <a:tc vMerge="1">
                  <a:tcPr anchor="ctr" anchorCtr="0">
                    <a:solidFill>
                      <a:srgbClr val="F3F3F3"/>
                    </a:solidFill>
                  </a:tcPr>
                </a:tc>
              </a:tr>
              <a:tr h="607695">
                <a:tc>
                  <a:txBody>
                    <a:bodyPr/>
                    <a:p>
                      <a:pPr algn="ctr">
                        <a:lnSpc>
                          <a:spcPct val="80000"/>
                        </a:lnSpc>
                        <a:buNone/>
                      </a:pP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a:txBody>
                    <a:bodyPr/>
                    <a:p>
                      <a:pPr algn="ctr">
                        <a:lnSpc>
                          <a:spcPct val="80000"/>
                        </a:lnSpc>
                        <a:buNone/>
                      </a:pP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a:txBody>
                    <a:bodyPr/>
                    <a:p>
                      <a:pPr algn="ctr">
                        <a:lnSpc>
                          <a:spcPct val="80000"/>
                        </a:lnSpc>
                        <a:buNone/>
                      </a:pPr>
                      <a:r>
                        <a:rPr lang="en-US" altLang="zh-CN"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a:txBody>
                    <a:bodyPr/>
                    <a:p>
                      <a:pPr algn="ctr">
                        <a:lnSpc>
                          <a:spcPct val="80000"/>
                        </a:lnSpc>
                        <a:buNone/>
                      </a:pP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a:txBody>
                    <a:bodyPr/>
                    <a:p>
                      <a:pPr algn="ctr">
                        <a:lnSpc>
                          <a:spcPct val="80000"/>
                        </a:lnSpc>
                        <a:buNone/>
                      </a:pP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c>
                  <a:txBody>
                    <a:bodyPr/>
                    <a:p>
                      <a:pPr algn="ctr">
                        <a:lnSpc>
                          <a:spcPct val="80000"/>
                        </a:lnSpc>
                        <a:buNone/>
                      </a:pP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nchor="ctr" anchorCtr="0">
                    <a:solidFill>
                      <a:srgbClr val="F3F3F3"/>
                    </a:solidFill>
                  </a:tcPr>
                </a:tc>
              </a:tr>
            </a:tbl>
          </a:graphicData>
        </a:graphic>
      </p:graphicFrame>
      <p:sp>
        <p:nvSpPr>
          <p:cNvPr id="7" name="文本框 6"/>
          <p:cNvSpPr txBox="1"/>
          <p:nvPr/>
        </p:nvSpPr>
        <p:spPr>
          <a:xfrm>
            <a:off x="708660" y="3543935"/>
            <a:ext cx="10981690" cy="836930"/>
          </a:xfrm>
          <a:prstGeom prst="rect">
            <a:avLst/>
          </a:prstGeom>
        </p:spPr>
        <p:txBody>
          <a:bodyPr>
            <a:noAutofit/>
          </a:bodyPr>
          <a:p>
            <a:pPr indent="0" algn="l" fontAlgn="auto">
              <a:lnSpc>
                <a:spcPct val="150000"/>
              </a:lnSpc>
              <a:buClrTx/>
              <a:buSzTx/>
              <a:buFontTx/>
            </a:pPr>
            <a:r>
              <a:rPr lang="en-US" altLang="zh-CN" sz="1400" b="1">
                <a:solidFill>
                  <a:srgbClr val="ED5A14"/>
                </a:solidFill>
                <a:uFillTx/>
                <a:latin typeface="OPPOSans H" panose="00020600040101010101" pitchFamily="18" charset="-122"/>
                <a:ea typeface="OPPOSans H" panose="00020600040101010101" pitchFamily="18" charset="-122"/>
                <a:cs typeface="+mj-cs"/>
              </a:rPr>
              <a:t>1</a:t>
            </a:r>
            <a:r>
              <a:rPr lang="zh-CN" altLang="en-US" sz="1400" b="1">
                <a:solidFill>
                  <a:srgbClr val="ED5A14"/>
                </a:solidFill>
                <a:uFillTx/>
                <a:latin typeface="OPPOSans H" panose="00020600040101010101" pitchFamily="18" charset="-122"/>
                <a:ea typeface="OPPOSans H" panose="00020600040101010101" pitchFamily="18" charset="-122"/>
                <a:cs typeface="+mj-cs"/>
              </a:rPr>
              <a:t>、短信评价分为服务整体满意度、响应时效、处理时效、工作人员服务评价4项（客服人员不计入考核）总分20分，单项低于3分或总分低于16分视为本次服务不满意；由工程部按照考核标准进行问题判责。 若判责成立，则纳入供应商/施工方本月考核。</a:t>
            </a:r>
            <a:br>
              <a:rPr lang="zh-CN" altLang="en-US" sz="1400" b="1">
                <a:solidFill>
                  <a:srgbClr val="ED5A14"/>
                </a:solidFill>
                <a:uFillTx/>
                <a:latin typeface="OPPOSans H" panose="00020600040101010101" pitchFamily="18" charset="-122"/>
                <a:ea typeface="OPPOSans H" panose="00020600040101010101" pitchFamily="18" charset="-122"/>
                <a:cs typeface="+mj-cs"/>
              </a:rPr>
            </a:br>
            <a:r>
              <a:rPr lang="en-US" altLang="zh-CN" sz="1400" b="1">
                <a:solidFill>
                  <a:srgbClr val="ED5A14"/>
                </a:solidFill>
                <a:uFillTx/>
                <a:latin typeface="OPPOSans H" panose="00020600040101010101" pitchFamily="18" charset="-122"/>
                <a:ea typeface="OPPOSans H" panose="00020600040101010101" pitchFamily="18" charset="-122"/>
                <a:cs typeface="+mj-cs"/>
              </a:rPr>
              <a:t>2</a:t>
            </a:r>
            <a:r>
              <a:rPr lang="zh-CN" altLang="en-US" sz="1400" b="1">
                <a:solidFill>
                  <a:srgbClr val="ED5A14"/>
                </a:solidFill>
                <a:uFillTx/>
                <a:latin typeface="OPPOSans H" panose="00020600040101010101" pitchFamily="18" charset="-122"/>
                <a:ea typeface="OPPOSans H" panose="00020600040101010101" pitchFamily="18" charset="-122"/>
                <a:cs typeface="+mj-cs"/>
              </a:rPr>
              <a:t>、评分规则：</a:t>
            </a:r>
            <a:br>
              <a:rPr lang="zh-CN" altLang="en-US" sz="1400" b="1">
                <a:solidFill>
                  <a:srgbClr val="ED5A14"/>
                </a:solidFill>
                <a:uFillTx/>
                <a:latin typeface="OPPOSans H" panose="00020600040101010101" pitchFamily="18" charset="-122"/>
                <a:ea typeface="OPPOSans H" panose="00020600040101010101" pitchFamily="18" charset="-122"/>
                <a:cs typeface="+mj-cs"/>
              </a:rPr>
            </a:br>
            <a:r>
              <a:rPr lang="en-US" altLang="zh-CN" sz="1400" b="1">
                <a:solidFill>
                  <a:srgbClr val="ED5A14"/>
                </a:solidFill>
                <a:uFillTx/>
                <a:latin typeface="OPPOSans H" panose="00020600040101010101" pitchFamily="18" charset="-122"/>
                <a:ea typeface="OPPOSans H" panose="00020600040101010101" pitchFamily="18" charset="-122"/>
                <a:cs typeface="+mj-cs"/>
              </a:rPr>
              <a:t>5</a:t>
            </a:r>
            <a:endParaRPr lang="zh-CN" altLang="en-US" sz="1400" b="1">
              <a:solidFill>
                <a:srgbClr val="ED5A14"/>
              </a:solidFill>
              <a:uFillTx/>
              <a:latin typeface="OPPOSans H" panose="00020600040101010101" pitchFamily="18" charset="-122"/>
              <a:ea typeface="OPPOSans H" panose="00020600040101010101" pitchFamily="18" charset="-122"/>
              <a:cs typeface="+mj-cs"/>
            </a:endParaRPr>
          </a:p>
        </p:txBody>
      </p:sp>
      <p:graphicFrame>
        <p:nvGraphicFramePr>
          <p:cNvPr id="8" name="表格 7"/>
          <p:cNvGraphicFramePr/>
          <p:nvPr>
            <p:custDataLst>
              <p:tags r:id="rId2"/>
            </p:custDataLst>
          </p:nvPr>
        </p:nvGraphicFramePr>
        <p:xfrm>
          <a:off x="787400" y="4641850"/>
          <a:ext cx="10833100" cy="1899198"/>
        </p:xfrm>
        <a:graphic>
          <a:graphicData uri="http://schemas.openxmlformats.org/drawingml/2006/table">
            <a:tbl>
              <a:tblPr firstRow="1" bandCol="1">
                <a:tableStyleId>{C68D1213-48BC-4F93-851F-C975E830196F}</a:tableStyleId>
              </a:tblPr>
              <a:tblGrid>
                <a:gridCol w="2166620"/>
                <a:gridCol w="2166620"/>
                <a:gridCol w="2166620"/>
                <a:gridCol w="2166620"/>
                <a:gridCol w="2166620"/>
              </a:tblGrid>
              <a:tr h="879475">
                <a:tc>
                  <a:txBody>
                    <a:bodyPr/>
                    <a:p>
                      <a:pPr indent="0" algn="l" fontAlgn="auto">
                        <a:lnSpc>
                          <a:spcPct val="150000"/>
                        </a:lnSpc>
                        <a:buClrTx/>
                        <a:buSzTx/>
                        <a:buFontTx/>
                        <a:buNone/>
                      </a:pPr>
                      <a:r>
                        <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1、对本次服务整体满意度评价(1-5,5 分为非常满意；1分为非常不满意)</a:t>
                      </a:r>
                      <a:endPar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tc>
                <a:tc>
                  <a:txBody>
                    <a:bodyPr/>
                    <a:p>
                      <a:pPr indent="0" algn="l" fontAlgn="auto">
                        <a:lnSpc>
                          <a:spcPct val="150000"/>
                        </a:lnSpc>
                        <a:buNone/>
                      </a:pPr>
                      <a:r>
                        <a:rPr lang="en-US" altLang="zh-CN"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2</a:t>
                      </a:r>
                      <a:r>
                        <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、对响应时效满意度评价</a:t>
                      </a:r>
                      <a:r>
                        <a:rPr lang="en-US" altLang="zh-CN"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 (1-5,5 </a:t>
                      </a:r>
                      <a:r>
                        <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分为非常满意；</a:t>
                      </a:r>
                      <a:endPar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p>
                      <a:pPr indent="0" algn="l" fontAlgn="auto">
                        <a:lnSpc>
                          <a:spcPct val="150000"/>
                        </a:lnSpc>
                        <a:buNone/>
                      </a:pPr>
                      <a:r>
                        <a:rPr lang="en-US" altLang="zh-CN"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1</a:t>
                      </a:r>
                      <a:r>
                        <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分为非常不满意</a:t>
                      </a:r>
                      <a:r>
                        <a:rPr lang="en-US" altLang="zh-CN"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a:t>
                      </a:r>
                      <a:endParaRPr lang="en-US" altLang="zh-CN"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tc>
                <a:tc>
                  <a:txBody>
                    <a:bodyPr/>
                    <a:p>
                      <a:pPr indent="0" algn="l" fontAlgn="auto">
                        <a:lnSpc>
                          <a:spcPct val="150000"/>
                        </a:lnSpc>
                        <a:buClrTx/>
                        <a:buSzTx/>
                        <a:buFontTx/>
                        <a:buNone/>
                      </a:pPr>
                      <a:r>
                        <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3、对处理时效满意度评价 (1-5,5 分为非常满意；1</a:t>
                      </a:r>
                      <a:r>
                        <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分为非常不满意)</a:t>
                      </a:r>
                      <a:endPar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tc>
                <a:tc>
                  <a:txBody>
                    <a:bodyPr/>
                    <a:p>
                      <a:pPr indent="0" algn="l" fontAlgn="auto">
                        <a:lnSpc>
                          <a:spcPct val="150000"/>
                        </a:lnSpc>
                        <a:buClrTx/>
                        <a:buSzTx/>
                        <a:buFontTx/>
                        <a:buNone/>
                      </a:pPr>
                      <a:r>
                        <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4、对到店人员服务评价 (1-5,5 分为非常满意；1分为非常不满意)</a:t>
                      </a:r>
                      <a:endPar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tc>
                <a:tc>
                  <a:txBody>
                    <a:bodyPr/>
                    <a:p>
                      <a:pPr indent="0" algn="l" fontAlgn="auto">
                        <a:lnSpc>
                          <a:spcPct val="150000"/>
                        </a:lnSpc>
                        <a:buClrTx/>
                        <a:buSzTx/>
                        <a:buFontTx/>
                        <a:buNone/>
                      </a:pPr>
                      <a:r>
                        <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5、对客服人员服务评价 (1-5,5 分为非常满意；1分为非常不满意)</a:t>
                      </a:r>
                      <a:endParaRPr lang="zh-CN" altLang="en-US" sz="1400">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tc>
              </a:tr>
              <a:tr h="865505">
                <a:tc>
                  <a:txBody>
                    <a:bodyPr/>
                    <a:p>
                      <a:pPr indent="0" algn="ctr" fontAlgn="auto">
                        <a:lnSpc>
                          <a:spcPct val="15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1-5</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tc>
                <a:tc>
                  <a:txBody>
                    <a:bodyPr/>
                    <a:p>
                      <a:pPr indent="0" algn="ctr" fontAlgn="auto">
                        <a:lnSpc>
                          <a:spcPct val="15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1-5</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tc>
                <a:tc>
                  <a:txBody>
                    <a:bodyPr/>
                    <a:p>
                      <a:pPr indent="0" algn="ctr" fontAlgn="auto">
                        <a:lnSpc>
                          <a:spcPct val="15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1-5</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tc>
                <a:tc>
                  <a:txBody>
                    <a:bodyPr/>
                    <a:p>
                      <a:pPr indent="0" algn="ctr" fontAlgn="auto">
                        <a:lnSpc>
                          <a:spcPct val="150000"/>
                        </a:lnSpc>
                        <a:buNone/>
                      </a:pPr>
                      <a:r>
                        <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rPr>
                        <a:t>1-5</a:t>
                      </a: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tc>
                <a:tc>
                  <a:txBody>
                    <a:bodyPr/>
                    <a:p>
                      <a:pPr>
                        <a:buNone/>
                      </a:pPr>
                      <a:endParaRPr lang="zh-CN" altLang="en-US" sz="1400" b="1">
                        <a:gradFill>
                          <a:gsLst>
                            <a:gs pos="50410">
                              <a:srgbClr val="1F1F1F"/>
                            </a:gs>
                            <a:gs pos="0">
                              <a:srgbClr val="020202"/>
                            </a:gs>
                            <a:gs pos="100000">
                              <a:srgbClr val="424242"/>
                            </a:gs>
                          </a:gsLst>
                          <a:lin ang="5400000" scaled="1"/>
                        </a:gradFill>
                        <a:uFillTx/>
                        <a:latin typeface="OPPOSans H" panose="00020600040101010101" pitchFamily="18" charset="-122"/>
                        <a:ea typeface="OPPOSans H" panose="00020600040101010101" pitchFamily="18" charset="-122"/>
                        <a:cs typeface="+mj-cs"/>
                      </a:endParaRPr>
                    </a:p>
                  </a:txBody>
                  <a:tcPr/>
                </a:tc>
              </a:tr>
            </a:tbl>
          </a:graphicData>
        </a:graphic>
      </p:graphicFrame>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0.xml><?xml version="1.0" encoding="utf-8"?>
<p:tagLst xmlns:p="http://schemas.openxmlformats.org/presentationml/2006/main">
  <p:tag name="TABLE_ENDDRAG_ORIGIN_RECT" val="852*137"/>
  <p:tag name="TABLE_ENDDRAG_RECT" val="62*365*852*137"/>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13&quot;:[4364938],&quot;29&quot;:[50000153,50000097,50000199,50000142,50000135],&quot;65&quot;:[20205081],&quot;70&quot;:[3321420,3321500,3316791]}"/>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commondata" val="eyJoZGlkIjoiOThhNGJkNDM3OWQ4MjI3YzFhNmI0OWZhYzEwMWJhNmUifQ=="/>
  <p:tag name="resource_record_key" val="{&quot;10&quot;:[19977445],&quot;13&quot;:[4364878,4364938],&quot;29&quot;:[50000153,50000097,50000199,50000142,50000135],&quot;65&quot;:[20205081],&quot;70&quot;:[3321420,3321930,3327398,3321442,3326331,3324636,3321500,3331500,3314340,3312419,3317787,3312447,3312302,3315605,3316791,3321932,3315857,3322421,3402712,3403300,331367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i*1_1"/>
  <p:tag name="KSO_WM_TEMPLATE_CATEGORY" val="diagram"/>
  <p:tag name="KSO_WM_TEMPLATE_INDEX" val="20235236"/>
  <p:tag name="KSO_WM_UNIT_LAYERLEVEL" val="1_1"/>
  <p:tag name="KSO_WM_TAG_VERSION" val="3.0"/>
  <p:tag name="KSO_WM_DIAGRAM_GROUP_CODE" val="m1-1"/>
  <p:tag name="KSO_WM_UNIT_TYPE" val="m_i"/>
  <p:tag name="KSO_WM_UNIT_INDEX" val="1_1"/>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gradient&quot;:[{&quot;brightness&quot;:0.800000011920929,&quot;colorType&quot;:1,&quot;foreColorIndex&quot;:5,&quot;pos&quot;:0,&quot;transparency&quot;:0},{&quot;brightness&quot;:0,&quot;colorType&quot;:1,&quot;foreColorIndex&quot;:5,&quot;pos&quot;:0.8799999952316284,&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i*1_2"/>
  <p:tag name="KSO_WM_TEMPLATE_CATEGORY" val="diagram"/>
  <p:tag name="KSO_WM_TEMPLATE_INDEX" val="20235236"/>
  <p:tag name="KSO_WM_UNIT_LAYERLEVEL" val="1_1"/>
  <p:tag name="KSO_WM_TAG_VERSION" val="3.0"/>
  <p:tag name="KSO_WM_DIAGRAM_GROUP_CODE" val="m1-1"/>
  <p:tag name="KSO_WM_UNIT_TYPE" val="m_i"/>
  <p:tag name="KSO_WM_UNIT_INDEX" val="1_2"/>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i*1_3"/>
  <p:tag name="KSO_WM_TEMPLATE_CATEGORY" val="diagram"/>
  <p:tag name="KSO_WM_TEMPLATE_INDEX" val="20235236"/>
  <p:tag name="KSO_WM_UNIT_LAYERLEVEL" val="1_1"/>
  <p:tag name="KSO_WM_TAG_VERSION" val="3.0"/>
  <p:tag name="KSO_WM_DIAGRAM_GROUP_CODE" val="m1-1"/>
  <p:tag name="KSO_WM_UNIT_TYPE" val="m_i"/>
  <p:tag name="KSO_WM_UNIT_INDEX" val="1_3"/>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i*1_1_1"/>
  <p:tag name="KSO_WM_TEMPLATE_CATEGORY" val="diagram"/>
  <p:tag name="KSO_WM_TEMPLATE_INDEX" val="20235236"/>
  <p:tag name="KSO_WM_UNIT_LAYERLEVEL" val="1_1_1"/>
  <p:tag name="KSO_WM_TAG_VERSION" val="3.0"/>
  <p:tag name="KSO_WM_DIAGRAM_GROUP_CODE" val="m1-1"/>
  <p:tag name="KSO_WM_UNIT_TYPE" val="m_h_i"/>
  <p:tag name="KSO_WM_UNIT_INDEX" val="1_1_1"/>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6600000262260437},&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i*1_1_2"/>
  <p:tag name="KSO_WM_TEMPLATE_CATEGORY" val="diagram"/>
  <p:tag name="KSO_WM_TEMPLATE_INDEX" val="20235236"/>
  <p:tag name="KSO_WM_UNIT_LAYERLEVEL" val="1_1_1"/>
  <p:tag name="KSO_WM_TAG_VERSION" val="3.0"/>
  <p:tag name="KSO_WM_DIAGRAM_GROUP_CODE" val="m1-1"/>
  <p:tag name="KSO_WM_UNIT_TYPE" val="m_h_i"/>
  <p:tag name="KSO_WM_UNIT_INDEX" val="1_1_2"/>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a*1_1_1"/>
  <p:tag name="KSO_WM_TEMPLATE_CATEGORY" val="diagram"/>
  <p:tag name="KSO_WM_TEMPLATE_INDEX" val="20235236"/>
  <p:tag name="KSO_WM_UNIT_LAYERLEVEL" val="1_1_1"/>
  <p:tag name="KSO_WM_TAG_VERSION" val="3.0"/>
  <p:tag name="KSO_WM_UNIT_ISCONTENTSTITLE" val="0"/>
  <p:tag name="KSO_WM_UNIT_ISNUMDGMTITLE" val="0"/>
  <p:tag name="KSO_WM_UNIT_NOCLEAR" val="0"/>
  <p:tag name="KSO_WM_DIAGRAM_GROUP_CODE" val="m1-1"/>
  <p:tag name="KSO_WM_UNIT_TYPE" val="m_h_a"/>
  <p:tag name="KSO_WM_UNIT_INDEX" val="1_1_1"/>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BEAUTIFY_FLAG" val="#wm#"/>
  <p:tag name="KSO_WM_UNIT_PRESET_TEXT" val="单击此处添加标题内容单击此处添加标题"/>
  <p:tag name="KSO_WM_UNIT_TEXT_FILL_FORE_SCHEMECOLOR_INDEX" val="1"/>
  <p:tag name="KSO_WM_UNIT_TEXT_FILL_TYPE" val="1"/>
  <p:tag name="KSO_WM_UNIT_TEXT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f*1_1_1"/>
  <p:tag name="KSO_WM_TEMPLATE_CATEGORY" val="diagram"/>
  <p:tag name="KSO_WM_TEMPLATE_INDEX" val="20235236"/>
  <p:tag name="KSO_WM_UNIT_LAYERLEVEL" val="1_1_1"/>
  <p:tag name="KSO_WM_TAG_VERSION" val="3.0"/>
  <p:tag name="KSO_WM_UNIT_SUBTYPE" val="a"/>
  <p:tag name="KSO_WM_UNIT_TEXT_LAYER_COUNT" val="1"/>
  <p:tag name="KSO_WM_UNIT_NOCLEAR" val="0"/>
  <p:tag name="KSO_WM_DIAGRAM_GROUP_CODE" val="m1-1"/>
  <p:tag name="KSO_WM_UNIT_TYPE" val="m_h_f"/>
  <p:tag name="KSO_WM_UNIT_INDEX" val="1_1_1"/>
  <p:tag name="KSO_WM_DIAGRAM_VERSION" val="3"/>
  <p:tag name="KSO_WM_DIAGRAM_COLOR_TRICK" val="1"/>
  <p:tag name="KSO_WM_DIAGRAM_COLOR_TEXT_CAN_REMOVE" val="n"/>
  <p:tag name="KSO_WM_UNIT_VALUE" val="51"/>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您的智能图形项正文&#10;单击此处输入智能图形项正文"/>
  <p:tag name="KSO_WM_UNIT_TEXT_FILL_FORE_SCHEMECOLOR_INDEX" val="1"/>
  <p:tag name="KSO_WM_UNIT_TEXT_FILL_TYPE" val="1"/>
  <p:tag name="KSO_WM_UNIT_TEXT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i*1_2_1"/>
  <p:tag name="KSO_WM_TEMPLATE_CATEGORY" val="diagram"/>
  <p:tag name="KSO_WM_TEMPLATE_INDEX" val="20235236"/>
  <p:tag name="KSO_WM_UNIT_LAYERLEVEL" val="1_1_1"/>
  <p:tag name="KSO_WM_TAG_VERSION" val="3.0"/>
  <p:tag name="KSO_WM_DIAGRAM_GROUP_CODE" val="m1-1"/>
  <p:tag name="KSO_WM_UNIT_TYPE" val="m_h_i"/>
  <p:tag name="KSO_WM_UNIT_INDEX" val="1_2_1"/>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6600000262260437},&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i*1_2_2"/>
  <p:tag name="KSO_WM_TEMPLATE_CATEGORY" val="diagram"/>
  <p:tag name="KSO_WM_TEMPLATE_INDEX" val="20235236"/>
  <p:tag name="KSO_WM_UNIT_LAYERLEVEL" val="1_1_1"/>
  <p:tag name="KSO_WM_TAG_VERSION" val="3.0"/>
  <p:tag name="KSO_WM_DIAGRAM_GROUP_CODE" val="m1-1"/>
  <p:tag name="KSO_WM_UNIT_TYPE" val="m_h_i"/>
  <p:tag name="KSO_WM_UNIT_INDEX" val="1_2_2"/>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a*1_2_1"/>
  <p:tag name="KSO_WM_TEMPLATE_CATEGORY" val="diagram"/>
  <p:tag name="KSO_WM_TEMPLATE_INDEX" val="20235236"/>
  <p:tag name="KSO_WM_UNIT_LAYERLEVEL" val="1_1_1"/>
  <p:tag name="KSO_WM_TAG_VERSION" val="3.0"/>
  <p:tag name="KSO_WM_UNIT_ISCONTENTSTITLE" val="0"/>
  <p:tag name="KSO_WM_UNIT_ISNUMDGMTITLE" val="0"/>
  <p:tag name="KSO_WM_UNIT_NOCLEAR" val="0"/>
  <p:tag name="KSO_WM_DIAGRAM_GROUP_CODE" val="m1-1"/>
  <p:tag name="KSO_WM_UNIT_TYPE" val="m_h_a"/>
  <p:tag name="KSO_WM_UNIT_INDEX" val="1_2_1"/>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标题内容单击此处添加标题"/>
  <p:tag name="KSO_WM_UNIT_TEXT_FILL_FORE_SCHEMECOLOR_INDEX" val="1"/>
  <p:tag name="KSO_WM_UNIT_TEXT_FILL_TYPE" val="1"/>
  <p:tag name="KSO_WM_UNIT_TEXT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f*1_2_1"/>
  <p:tag name="KSO_WM_TEMPLATE_CATEGORY" val="diagram"/>
  <p:tag name="KSO_WM_TEMPLATE_INDEX" val="20235236"/>
  <p:tag name="KSO_WM_UNIT_LAYERLEVEL" val="1_1_1"/>
  <p:tag name="KSO_WM_TAG_VERSION" val="3.0"/>
  <p:tag name="KSO_WM_UNIT_SUBTYPE" val="a"/>
  <p:tag name="KSO_WM_UNIT_TEXT_LAYER_COUNT" val="1"/>
  <p:tag name="KSO_WM_UNIT_NOCLEAR" val="0"/>
  <p:tag name="KSO_WM_DIAGRAM_GROUP_CODE" val="m1-1"/>
  <p:tag name="KSO_WM_UNIT_TYPE" val="m_h_f"/>
  <p:tag name="KSO_WM_UNIT_INDEX" val="1_2_1"/>
  <p:tag name="KSO_WM_DIAGRAM_VERSION" val="3"/>
  <p:tag name="KSO_WM_DIAGRAM_COLOR_TRICK" val="1"/>
  <p:tag name="KSO_WM_DIAGRAM_COLOR_TEXT_CAN_REMOVE" val="n"/>
  <p:tag name="KSO_WM_UNIT_VALUE" val="51"/>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智能图形正文&#10;单击此处输入智能图形项正文"/>
  <p:tag name="KSO_WM_UNIT_TEXT_FILL_FORE_SCHEMECOLOR_INDEX" val="1"/>
  <p:tag name="KSO_WM_UNIT_TEXT_FILL_TYPE" val="1"/>
  <p:tag name="KSO_WM_UNIT_TEXT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i*1_3_1"/>
  <p:tag name="KSO_WM_TEMPLATE_CATEGORY" val="diagram"/>
  <p:tag name="KSO_WM_TEMPLATE_INDEX" val="20235236"/>
  <p:tag name="KSO_WM_UNIT_LAYERLEVEL" val="1_1_1"/>
  <p:tag name="KSO_WM_TAG_VERSION" val="3.0"/>
  <p:tag name="KSO_WM_DIAGRAM_GROUP_CODE" val="m1-1"/>
  <p:tag name="KSO_WM_UNIT_TYPE" val="m_h_i"/>
  <p:tag name="KSO_WM_UNIT_INDEX" val="1_3_1"/>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6600000262260437},&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i*1_3_2"/>
  <p:tag name="KSO_WM_TEMPLATE_CATEGORY" val="diagram"/>
  <p:tag name="KSO_WM_TEMPLATE_INDEX" val="20235236"/>
  <p:tag name="KSO_WM_UNIT_LAYERLEVEL" val="1_1_1"/>
  <p:tag name="KSO_WM_TAG_VERSION" val="3.0"/>
  <p:tag name="KSO_WM_DIAGRAM_GROUP_CODE" val="m1-1"/>
  <p:tag name="KSO_WM_UNIT_TYPE" val="m_h_i"/>
  <p:tag name="KSO_WM_UNIT_INDEX" val="1_3_2"/>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a*1_3_1"/>
  <p:tag name="KSO_WM_TEMPLATE_CATEGORY" val="diagram"/>
  <p:tag name="KSO_WM_TEMPLATE_INDEX" val="20235236"/>
  <p:tag name="KSO_WM_UNIT_LAYERLEVEL" val="1_1_1"/>
  <p:tag name="KSO_WM_TAG_VERSION" val="3.0"/>
  <p:tag name="KSO_WM_UNIT_ISCONTENTSTITLE" val="0"/>
  <p:tag name="KSO_WM_UNIT_ISNUMDGMTITLE" val="0"/>
  <p:tag name="KSO_WM_UNIT_NOCLEAR" val="0"/>
  <p:tag name="KSO_WM_DIAGRAM_GROUP_CODE" val="m1-1"/>
  <p:tag name="KSO_WM_UNIT_TYPE" val="m_h_a"/>
  <p:tag name="KSO_WM_UNIT_INDEX" val="1_3_1"/>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BEAUTIFY_FLAG" val="#wm#"/>
  <p:tag name="KSO_WM_UNIT_PRESET_TEXT" val="单击此处添加标题内容单击此处添加标题"/>
  <p:tag name="KSO_WM_UNIT_TEXT_FILL_FORE_SCHEMECOLOR_INDEX" val="1"/>
  <p:tag name="KSO_WM_UNIT_TEXT_FILL_TYPE" val="1"/>
  <p:tag name="KSO_WM_UNIT_TEXT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f*1_3_1"/>
  <p:tag name="KSO_WM_TEMPLATE_CATEGORY" val="diagram"/>
  <p:tag name="KSO_WM_TEMPLATE_INDEX" val="20235236"/>
  <p:tag name="KSO_WM_UNIT_LAYERLEVEL" val="1_1_1"/>
  <p:tag name="KSO_WM_TAG_VERSION" val="3.0"/>
  <p:tag name="KSO_WM_UNIT_SUBTYPE" val="a"/>
  <p:tag name="KSO_WM_UNIT_TEXT_LAYER_COUNT" val="1"/>
  <p:tag name="KSO_WM_UNIT_NOCLEAR" val="0"/>
  <p:tag name="KSO_WM_DIAGRAM_GROUP_CODE" val="m1-1"/>
  <p:tag name="KSO_WM_UNIT_TYPE" val="m_h_f"/>
  <p:tag name="KSO_WM_UNIT_INDEX" val="1_3_1"/>
  <p:tag name="KSO_WM_DIAGRAM_VERSION" val="3"/>
  <p:tag name="KSO_WM_DIAGRAM_COLOR_TRICK" val="1"/>
  <p:tag name="KSO_WM_DIAGRAM_COLOR_TEXT_CAN_REMOVE" val="n"/>
  <p:tag name="KSO_WM_UNIT_VALUE" val="51"/>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输入您的智能图形项正文&#10;单击此处输入智能图形"/>
  <p:tag name="KSO_WM_UNIT_TEXT_FILL_FORE_SCHEMECOLOR_INDEX" val="1"/>
  <p:tag name="KSO_WM_UNIT_TEXT_FILL_TYPE" val="1"/>
  <p:tag name="KSO_WM_UNIT_TEXT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i*1_4_1"/>
  <p:tag name="KSO_WM_TEMPLATE_CATEGORY" val="diagram"/>
  <p:tag name="KSO_WM_TEMPLATE_INDEX" val="20235236"/>
  <p:tag name="KSO_WM_UNIT_LAYERLEVEL" val="1_1_1"/>
  <p:tag name="KSO_WM_TAG_VERSION" val="3.0"/>
  <p:tag name="KSO_WM_DIAGRAM_GROUP_CODE" val="m1-1"/>
  <p:tag name="KSO_WM_UNIT_TYPE" val="m_h_i"/>
  <p:tag name="KSO_WM_UNIT_INDEX" val="1_4_1"/>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6600000262260437},&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i*1_4_2"/>
  <p:tag name="KSO_WM_TEMPLATE_CATEGORY" val="diagram"/>
  <p:tag name="KSO_WM_TEMPLATE_INDEX" val="20235236"/>
  <p:tag name="KSO_WM_UNIT_LAYERLEVEL" val="1_1_1"/>
  <p:tag name="KSO_WM_TAG_VERSION" val="3.0"/>
  <p:tag name="KSO_WM_DIAGRAM_GROUP_CODE" val="m1-1"/>
  <p:tag name="KSO_WM_UNIT_TYPE" val="m_h_i"/>
  <p:tag name="KSO_WM_UNIT_INDEX" val="1_4_2"/>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a*1_4_1"/>
  <p:tag name="KSO_WM_TEMPLATE_CATEGORY" val="diagram"/>
  <p:tag name="KSO_WM_TEMPLATE_INDEX" val="20235236"/>
  <p:tag name="KSO_WM_UNIT_LAYERLEVEL" val="1_1_1"/>
  <p:tag name="KSO_WM_TAG_VERSION" val="3.0"/>
  <p:tag name="KSO_WM_UNIT_ISCONTENTSTITLE" val="0"/>
  <p:tag name="KSO_WM_UNIT_ISNUMDGMTITLE" val="0"/>
  <p:tag name="KSO_WM_UNIT_NOCLEAR" val="0"/>
  <p:tag name="KSO_WM_DIAGRAM_GROUP_CODE" val="m1-1"/>
  <p:tag name="KSO_WM_UNIT_TYPE" val="m_h_a"/>
  <p:tag name="KSO_WM_UNIT_INDEX" val="1_4_1"/>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标题内容单击此处添加标题"/>
  <p:tag name="KSO_WM_UNIT_TEXT_FILL_FORE_SCHEMECOLOR_INDEX" val="1"/>
  <p:tag name="KSO_WM_UNIT_TEXT_FILL_TYPE" val="1"/>
  <p:tag name="KSO_WM_UNIT_TEXT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f*1_4_1"/>
  <p:tag name="KSO_WM_TEMPLATE_CATEGORY" val="diagram"/>
  <p:tag name="KSO_WM_TEMPLATE_INDEX" val="20235236"/>
  <p:tag name="KSO_WM_UNIT_LAYERLEVEL" val="1_1_1"/>
  <p:tag name="KSO_WM_TAG_VERSION" val="3.0"/>
  <p:tag name="KSO_WM_UNIT_SUBTYPE" val="a"/>
  <p:tag name="KSO_WM_UNIT_TEXT_LAYER_COUNT" val="1"/>
  <p:tag name="KSO_WM_UNIT_NOCLEAR" val="0"/>
  <p:tag name="KSO_WM_DIAGRAM_GROUP_CODE" val="m1-1"/>
  <p:tag name="KSO_WM_UNIT_TYPE" val="m_h_f"/>
  <p:tag name="KSO_WM_UNIT_INDEX" val="1_4_1"/>
  <p:tag name="KSO_WM_DIAGRAM_VERSION" val="3"/>
  <p:tag name="KSO_WM_DIAGRAM_COLOR_TRICK" val="1"/>
  <p:tag name="KSO_WM_DIAGRAM_COLOR_TEXT_CAN_REMOVE" val="n"/>
  <p:tag name="KSO_WM_UNIT_VALUE" val="51"/>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您的智能图形项正文&#10;单击此处输入智能图形"/>
  <p:tag name="KSO_WM_UNIT_TEXT_FILL_FORE_SCHEMECOLOR_INDEX" val="1"/>
  <p:tag name="KSO_WM_UNIT_TEXT_FILL_TYPE" val="1"/>
  <p:tag name="KSO_WM_UNIT_TEXT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i*1_5_1"/>
  <p:tag name="KSO_WM_TEMPLATE_CATEGORY" val="diagram"/>
  <p:tag name="KSO_WM_TEMPLATE_INDEX" val="20235236"/>
  <p:tag name="KSO_WM_UNIT_LAYERLEVEL" val="1_1_1"/>
  <p:tag name="KSO_WM_TAG_VERSION" val="3.0"/>
  <p:tag name="KSO_WM_DIAGRAM_GROUP_CODE" val="m1-1"/>
  <p:tag name="KSO_WM_UNIT_TYPE" val="m_h_i"/>
  <p:tag name="KSO_WM_UNIT_INDEX" val="1_5_1"/>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6600000262260437},&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i*1_5_2"/>
  <p:tag name="KSO_WM_TEMPLATE_CATEGORY" val="diagram"/>
  <p:tag name="KSO_WM_TEMPLATE_INDEX" val="20235236"/>
  <p:tag name="KSO_WM_UNIT_LAYERLEVEL" val="1_1_1"/>
  <p:tag name="KSO_WM_TAG_VERSION" val="3.0"/>
  <p:tag name="KSO_WM_DIAGRAM_GROUP_CODE" val="m1-1"/>
  <p:tag name="KSO_WM_UNIT_TYPE" val="m_h_i"/>
  <p:tag name="KSO_WM_UNIT_INDEX" val="1_5_2"/>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a*1_5_1"/>
  <p:tag name="KSO_WM_TEMPLATE_CATEGORY" val="diagram"/>
  <p:tag name="KSO_WM_TEMPLATE_INDEX" val="20235236"/>
  <p:tag name="KSO_WM_UNIT_LAYERLEVEL" val="1_1_1"/>
  <p:tag name="KSO_WM_TAG_VERSION" val="3.0"/>
  <p:tag name="KSO_WM_UNIT_ISCONTENTSTITLE" val="0"/>
  <p:tag name="KSO_WM_UNIT_ISNUMDGMTITLE" val="0"/>
  <p:tag name="KSO_WM_UNIT_NOCLEAR" val="0"/>
  <p:tag name="KSO_WM_DIAGRAM_GROUP_CODE" val="m1-1"/>
  <p:tag name="KSO_WM_UNIT_TYPE" val="m_h_a"/>
  <p:tag name="KSO_WM_UNIT_INDEX" val="1_5_1"/>
  <p:tag name="KSO_WM_DIAGRAM_VERSION" val="3"/>
  <p:tag name="KSO_WM_DIAGRAM_COLOR_TRICK" val="1"/>
  <p:tag name="KSO_WM_DIAGRAM_COLOR_TEXT_CAN_REMOVE" val="n"/>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BEAUTIFY_FLAG" val="#wm#"/>
  <p:tag name="KSO_WM_UNIT_PRESET_TEXT" val="单击此处添加标题内容单击此处添加标题"/>
  <p:tag name="KSO_WM_UNIT_TEXT_FILL_FORE_SCHEMECOLOR_INDEX" val="1"/>
  <p:tag name="KSO_WM_UNIT_TEXT_FILL_TYPE" val="1"/>
  <p:tag name="KSO_WM_UNIT_TEXT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36_2*m_h_f*1_5_1"/>
  <p:tag name="KSO_WM_TEMPLATE_CATEGORY" val="diagram"/>
  <p:tag name="KSO_WM_TEMPLATE_INDEX" val="20235236"/>
  <p:tag name="KSO_WM_UNIT_LAYERLEVEL" val="1_1_1"/>
  <p:tag name="KSO_WM_TAG_VERSION" val="3.0"/>
  <p:tag name="KSO_WM_UNIT_SUBTYPE" val="a"/>
  <p:tag name="KSO_WM_UNIT_TEXT_LAYER_COUNT" val="1"/>
  <p:tag name="KSO_WM_UNIT_NOCLEAR" val="0"/>
  <p:tag name="KSO_WM_DIAGRAM_GROUP_CODE" val="m1-1"/>
  <p:tag name="KSO_WM_UNIT_TYPE" val="m_h_f"/>
  <p:tag name="KSO_WM_UNIT_INDEX" val="1_5_1"/>
  <p:tag name="KSO_WM_DIAGRAM_VERSION" val="3"/>
  <p:tag name="KSO_WM_DIAGRAM_COLOR_TRICK" val="1"/>
  <p:tag name="KSO_WM_DIAGRAM_COLOR_TEXT_CAN_REMOVE" val="n"/>
  <p:tag name="KSO_WM_UNIT_VALUE" val="51"/>
  <p:tag name="KSO_WM_DIAGRAM_MAX_ITEMCNT" val="8"/>
  <p:tag name="KSO_WM_DIAGRAM_MIN_ITEMCNT" val="4"/>
  <p:tag name="KSO_WM_DIAGRAM_VIRTUALLY_FRAME" val="{&quot;height&quot;:365.2250454735944,&quot;left&quot;:48.37503937007874,&quot;top&quot;:146.04999389648438,&quot;width&quot;:863.258425196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您的智能图形项正文&#10;单击输入智能图形项正文"/>
  <p:tag name="KSO_WM_UNIT_TEXT_FILL_FORE_SCHEMECOLOR_INDEX" val="1"/>
  <p:tag name="KSO_WM_UNIT_TEXT_FILL_TYPE" val="1"/>
  <p:tag name="KSO_WM_UNIT_TEXT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 name="resource_record_key" val="{&quot;13&quot;:[4364878],&quot;65&quot;:[20205081],&quot;70&quot;:[3321420,3321500,3316791,3402712]}"/>
</p:tagLst>
</file>

<file path=ppt/tags/tag5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1420,3321500,331679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i*1_3_3"/>
  <p:tag name="KSO_WM_TEMPLATE_CATEGORY" val="diagram"/>
  <p:tag name="KSO_WM_TEMPLATE_INDEX" val="20233247"/>
  <p:tag name="KSO_WM_UNIT_LAYERLEVEL" val="1_1_1"/>
  <p:tag name="KSO_WM_TAG_VERSION" val="3.0"/>
  <p:tag name="KSO_WM_UNIT_TEXT_LAYER_COUNT" val="1"/>
  <p:tag name="KSO_WM_UNIT_NOCLEAR" val="0"/>
  <p:tag name="KSO_WM_UNIT_TYPE" val="l_h_i"/>
  <p:tag name="KSO_WM_UNIT_INDEX" val="1_3_3"/>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DIAGRAM_USE_COLOR_VALUE" val="{&quot;color_scheme&quot;:1,&quot;color_type&quot;:1,&quot;theme_color_indexes&quot;:[]}"/>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i*1_2_3"/>
  <p:tag name="KSO_WM_TEMPLATE_CATEGORY" val="diagram"/>
  <p:tag name="KSO_WM_TEMPLATE_INDEX" val="20233247"/>
  <p:tag name="KSO_WM_UNIT_LAYERLEVEL" val="1_1_1"/>
  <p:tag name="KSO_WM_TAG_VERSION" val="3.0"/>
  <p:tag name="KSO_WM_UNIT_TEXT_LAYER_COUNT" val="1"/>
  <p:tag name="KSO_WM_UNIT_NOCLEAR" val="0"/>
  <p:tag name="KSO_WM_UNIT_TYPE" val="l_h_i"/>
  <p:tag name="KSO_WM_UNIT_INDEX" val="1_2_3"/>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DIAGRAM_USE_COLOR_VALUE" val="{&quot;color_scheme&quot;:1,&quot;color_type&quot;:1,&quot;theme_color_indexes&quot;:[]}"/>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i*1_1_3"/>
  <p:tag name="KSO_WM_TEMPLATE_CATEGORY" val="diagram"/>
  <p:tag name="KSO_WM_TEMPLATE_INDEX" val="20233247"/>
  <p:tag name="KSO_WM_UNIT_LAYERLEVEL" val="1_1_1"/>
  <p:tag name="KSO_WM_TAG_VERSION" val="3.0"/>
  <p:tag name="KSO_WM_UNIT_TEXT_LAYER_COUNT" val="1"/>
  <p:tag name="KSO_WM_UNIT_NOCLEAR" val="0"/>
  <p:tag name="KSO_WM_UNIT_TYPE" val="l_h_i"/>
  <p:tag name="KSO_WM_UNIT_INDEX" val="1_1_3"/>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DIAGRAM_USE_COLOR_VALUE" val="{&quot;color_scheme&quot;:1,&quot;color_type&quot;:1,&quot;theme_color_indexes&quot;:[]}"/>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f*1_3_1"/>
  <p:tag name="KSO_WM_TEMPLATE_CATEGORY" val="diagram"/>
  <p:tag name="KSO_WM_TEMPLATE_INDEX" val="20233247"/>
  <p:tag name="KSO_WM_UNIT_LAYERLEVEL" val="1_1_1"/>
  <p:tag name="KSO_WM_TAG_VERSION" val="3.0"/>
  <p:tag name="KSO_WM_UNIT_SUBTYPE" val="a"/>
  <p:tag name="KSO_WM_UNIT_TEXT_LAYER_COUNT" val="1"/>
  <p:tag name="KSO_WM_UNIT_NOCLEAR" val="0"/>
  <p:tag name="KSO_WM_UNIT_TYPE" val="l_h_f"/>
  <p:tag name="KSO_WM_UNIT_INDEX" val="1_3_1"/>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UNIT_VALUE" val="143"/>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添加正文，文字是您思想的提炼，为了最终演示发布的良好效果，请言简意赅的阐述观点。根据需要可酌情增减文字，以便观者准确理解您所传达的信息。文字是您思想的提炼，请言简的阐述观点。"/>
  <p:tag name="KSO_WM_UNIT_LINE_FORE_SCHEMECOLOR_INDEX" val="5"/>
  <p:tag name="KSO_WM_UNIT_TEXT_FILL_FORE_SCHEMECOLOR_INDEX" val="1"/>
  <p:tag name="KSO_WM_UNIT_TEXT_FILL_TYPE" val="1"/>
  <p:tag name="KSO_WM_DIAGRAM_USE_COLOR_VALUE" val="{&quot;color_scheme&quot;:1,&quot;color_type&quot;:1,&quot;theme_color_indexes&quot;:[]}"/>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i*1_3_2"/>
  <p:tag name="KSO_WM_TEMPLATE_CATEGORY" val="diagram"/>
  <p:tag name="KSO_WM_TEMPLATE_INDEX" val="20233247"/>
  <p:tag name="KSO_WM_UNIT_LAYERLEVEL" val="1_1_1"/>
  <p:tag name="KSO_WM_TAG_VERSION" val="3.0"/>
  <p:tag name="KSO_WM_UNIT_TYPE" val="l_h_i"/>
  <p:tag name="KSO_WM_UNIT_INDEX" val="1_3_2"/>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i*1_3_1"/>
  <p:tag name="KSO_WM_TEMPLATE_CATEGORY" val="diagram"/>
  <p:tag name="KSO_WM_TEMPLATE_INDEX" val="20233247"/>
  <p:tag name="KSO_WM_UNIT_LAYERLEVEL" val="1_1_1"/>
  <p:tag name="KSO_WM_TAG_VERSION" val="3.0"/>
  <p:tag name="KSO_WM_UNIT_TYPE" val="l_h_i"/>
  <p:tag name="KSO_WM_UNIT_INDEX" val="1_3_1"/>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x*1_3_1"/>
  <p:tag name="KSO_WM_TEMPLATE_CATEGORY" val="diagram"/>
  <p:tag name="KSO_WM_TEMPLATE_INDEX" val="20233247"/>
  <p:tag name="KSO_WM_UNIT_LAYERLEVEL" val="1_1_1"/>
  <p:tag name="KSO_WM_TAG_VERSION" val="3.0"/>
  <p:tag name="KSO_WM_UNIT_VALUE" val="70*70"/>
  <p:tag name="KSO_WM_UNIT_TYPE" val="l_h_x"/>
  <p:tag name="KSO_WM_UNIT_INDEX" val="1_3_1"/>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DIAGRAM_MAX_ITEMCNT" val="4"/>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f*1_2_1"/>
  <p:tag name="KSO_WM_TEMPLATE_CATEGORY" val="diagram"/>
  <p:tag name="KSO_WM_TEMPLATE_INDEX" val="20233247"/>
  <p:tag name="KSO_WM_UNIT_LAYERLEVEL" val="1_1_1"/>
  <p:tag name="KSO_WM_TAG_VERSION" val="3.0"/>
  <p:tag name="KSO_WM_UNIT_SUBTYPE" val="a"/>
  <p:tag name="KSO_WM_UNIT_TEXT_LAYER_COUNT" val="1"/>
  <p:tag name="KSO_WM_UNIT_NOCLEAR" val="0"/>
  <p:tag name="KSO_WM_UNIT_TYPE" val="l_h_f"/>
  <p:tag name="KSO_WM_UNIT_INDEX" val="1_2_1"/>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UNIT_VALUE" val="143"/>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正文，文字是您思想的提炼，为了最终演示发布的良好效果，请言简意赅的阐述观点。根据需要可酌情增减文字，以便观者准确理解您所传达的信息。文字是您思想的提炼，请言简的阐述观点。"/>
  <p:tag name="KSO_WM_UNIT_LINE_FORE_SCHEMECOLOR_INDEX" val="5"/>
  <p:tag name="KSO_WM_UNIT_TEXT_FILL_FORE_SCHEMECOLOR_INDEX" val="1"/>
  <p:tag name="KSO_WM_UNIT_TEXT_FILL_TYPE" val="1"/>
  <p:tag name="KSO_WM_DIAGRAM_USE_COLOR_VALUE" val="{&quot;color_scheme&quot;:1,&quot;color_type&quot;:1,&quot;theme_color_indexes&quot;:[]}"/>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i*1_2_2"/>
  <p:tag name="KSO_WM_TEMPLATE_CATEGORY" val="diagram"/>
  <p:tag name="KSO_WM_TEMPLATE_INDEX" val="20233247"/>
  <p:tag name="KSO_WM_UNIT_LAYERLEVEL" val="1_1_1"/>
  <p:tag name="KSO_WM_TAG_VERSION" val="3.0"/>
  <p:tag name="KSO_WM_UNIT_TYPE" val="l_h_i"/>
  <p:tag name="KSO_WM_UNIT_INDEX" val="1_2_2"/>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x*1_2_1"/>
  <p:tag name="KSO_WM_TEMPLATE_CATEGORY" val="diagram"/>
  <p:tag name="KSO_WM_TEMPLATE_INDEX" val="20233247"/>
  <p:tag name="KSO_WM_UNIT_LAYERLEVEL" val="1_1_1"/>
  <p:tag name="KSO_WM_TAG_VERSION" val="3.0"/>
  <p:tag name="KSO_WM_UNIT_VALUE" val="70*70"/>
  <p:tag name="KSO_WM_UNIT_TYPE" val="l_h_x"/>
  <p:tag name="KSO_WM_UNIT_INDEX" val="1_2_1"/>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DIAGRAM_MAX_ITEMCNT" val="4"/>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i*1_2_1"/>
  <p:tag name="KSO_WM_TEMPLATE_CATEGORY" val="diagram"/>
  <p:tag name="KSO_WM_TEMPLATE_INDEX" val="20233247"/>
  <p:tag name="KSO_WM_UNIT_LAYERLEVEL" val="1_1_1"/>
  <p:tag name="KSO_WM_TAG_VERSION" val="3.0"/>
  <p:tag name="KSO_WM_UNIT_TYPE" val="l_h_i"/>
  <p:tag name="KSO_WM_UNIT_INDEX" val="1_2_1"/>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f*1_1_1"/>
  <p:tag name="KSO_WM_TEMPLATE_CATEGORY" val="diagram"/>
  <p:tag name="KSO_WM_TEMPLATE_INDEX" val="20233247"/>
  <p:tag name="KSO_WM_UNIT_LAYERLEVEL" val="1_1_1"/>
  <p:tag name="KSO_WM_TAG_VERSION" val="3.0"/>
  <p:tag name="KSO_WM_UNIT_SUBTYPE" val="a"/>
  <p:tag name="KSO_WM_UNIT_TEXT_LAYER_COUNT" val="1"/>
  <p:tag name="KSO_WM_UNIT_NOCLEAR" val="0"/>
  <p:tag name="KSO_WM_UNIT_VALUE" val="143"/>
  <p:tag name="KSO_WM_UNIT_TYPE" val="l_h_f"/>
  <p:tag name="KSO_WM_UNIT_INDEX" val="1_1_1"/>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添加正文，文字是您思想的提炼，为了最终演示发布的良好效果，请言简意赅的阐述观点。根据需要可酌情增减文字，以便观者准确理解您所传达的信息。文字是您思想的提炼，请言简的阐述观点。"/>
  <p:tag name="KSO_WM_UNIT_LINE_FORE_SCHEMECOLOR_INDEX" val="5"/>
  <p:tag name="KSO_WM_UNIT_TEXT_FILL_FORE_SCHEMECOLOR_INDEX" val="1"/>
  <p:tag name="KSO_WM_UNIT_TEXT_FILL_TYPE" val="1"/>
  <p:tag name="KSO_WM_DIAGRAM_USE_COLOR_VALUE" val="{&quot;color_scheme&quot;:1,&quot;color_type&quot;:1,&quot;theme_color_indexes&quot;:[]}"/>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i*1_1_2"/>
  <p:tag name="KSO_WM_TEMPLATE_CATEGORY" val="diagram"/>
  <p:tag name="KSO_WM_TEMPLATE_INDEX" val="20233247"/>
  <p:tag name="KSO_WM_UNIT_LAYERLEVEL" val="1_1_1"/>
  <p:tag name="KSO_WM_TAG_VERSION" val="3.0"/>
  <p:tag name="KSO_WM_UNIT_TYPE" val="l_h_i"/>
  <p:tag name="KSO_WM_UNIT_INDEX" val="1_1_2"/>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x*1_1_1"/>
  <p:tag name="KSO_WM_TEMPLATE_CATEGORY" val="diagram"/>
  <p:tag name="KSO_WM_TEMPLATE_INDEX" val="20233247"/>
  <p:tag name="KSO_WM_UNIT_LAYERLEVEL" val="1_1_1"/>
  <p:tag name="KSO_WM_TAG_VERSION" val="3.0"/>
  <p:tag name="KSO_WM_UNIT_VALUE" val="70*70"/>
  <p:tag name="KSO_WM_UNIT_TYPE" val="l_h_x"/>
  <p:tag name="KSO_WM_UNIT_INDEX" val="1_1_1"/>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DIAGRAM_MAX_ITEMCNT" val="4"/>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2*l_h_i*1_1_1"/>
  <p:tag name="KSO_WM_TEMPLATE_CATEGORY" val="diagram"/>
  <p:tag name="KSO_WM_TEMPLATE_INDEX" val="20233247"/>
  <p:tag name="KSO_WM_UNIT_LAYERLEVEL" val="1_1_1"/>
  <p:tag name="KSO_WM_TAG_VERSION" val="3.0"/>
  <p:tag name="KSO_WM_UNIT_TYPE" val="l_h_i"/>
  <p:tag name="KSO_WM_UNIT_INDEX" val="1_1_1"/>
  <p:tag name="KSO_WM_DIAGRAM_GROUP_CODE" val="l1-1"/>
  <p:tag name="KSO_WM_DIAGRAM_VERSION" val="3"/>
  <p:tag name="KSO_WM_DIAGRAM_COLOR_TRICK" val="1"/>
  <p:tag name="KSO_WM_DIAGRAM_COLOR_TEXT_CAN_REMOVE" val="n"/>
  <p:tag name="KSO_WM_DIAGRAM_VIRTUALLY_FRAME" val="{&quot;height&quot;:343,&quot;left&quot;:54.475,&quot;top&quot;:134.9,&quot;width&quot;:846.2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6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1420,3321500,3316791,3322421]}"/>
</p:tagLst>
</file>

<file path=ppt/tags/tag6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7_2*l_h_i*1_3_2"/>
  <p:tag name="KSO_WM_TEMPLATE_CATEGORY" val="diagram"/>
  <p:tag name="KSO_WM_TEMPLATE_INDEX" val="20231307"/>
  <p:tag name="KSO_WM_UNIT_LAYERLEVEL" val="1_1_1"/>
  <p:tag name="KSO_WM_TAG_VERSION" val="3.0"/>
  <p:tag name="KSO_WM_DIAGRAM_MAX_ITEMCNT" val="4"/>
  <p:tag name="KSO_WM_DIAGRAM_MIN_ITEMCNT" val="2"/>
  <p:tag name="KSO_WM_DIAGRAM_VIRTUALLY_FRAME" val="{&quot;height&quot;:343.4500454735944,&quot;left&quot;:52.774993896484375,&quot;top&quot;:156.92499389648438,&quot;width&quot;:909.375084843673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69.xml><?xml version="1.0" encoding="utf-8"?>
<p:tagLst xmlns:p="http://schemas.openxmlformats.org/presentationml/2006/main">
  <p:tag name="KSO_WM_DIAGRAM_VIRTUALLY_FRAME" val="{&quot;height&quot;:343.4500454735944,&quot;left&quot;:52.774993896484375,&quot;top&quot;:156.92499389648438,&quot;width&quot;:909.3750848436732}"/>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7_2*l_h_f*1_3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
  <p:tag name="KSO_WM_UNIT_LINE_FORE_SCHEMECOLOR_INDEX" val="5"/>
  <p:tag name="KSO_WM_DIAGRAM_USE_COLOR_VALUE" val="{&quot;color_scheme&quot;:1,&quot;color_type&quot;:1,&quot;theme_color_indexes&quot;:[]}"/>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1420,3321500,3316791]}"/>
</p:tagLst>
</file>

<file path=ppt/tags/tag7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1420,3321500,3316791]}"/>
</p:tagLst>
</file>

<file path=ppt/tags/tag72.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127_1*l_h_f*1_1_1"/>
  <p:tag name="KSO_WM_TEMPLATE_CATEGORY" val="diagram"/>
  <p:tag name="KSO_WM_TEMPLATE_INDEX" val="20231127"/>
  <p:tag name="KSO_WM_UNIT_LAYERLEVEL" val="1_1_1"/>
  <p:tag name="KSO_WM_TAG_VERSION" val="3.0"/>
  <p:tag name="KSO_WM_BEAUTIFY_FLAG" val="#wm#"/>
  <p:tag name="KSO_WM_DIAGRAM_MAX_ITEMCNT" val="6"/>
  <p:tag name="KSO_WM_DIAGRAM_MIN_ITEMCNT" val="2"/>
  <p:tag name="KSO_WM_DIAGRAM_VIRTUALLY_FRAME" val="{&quot;height&quot;:373.8749938964844,&quot;left&quot;:53.92498779296875,&quot;top&quot;:129.05,&quot;width&quot;:852.175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内容"/>
  <p:tag name="KSO_WM_UNIT_TEXT_FILL_FORE_SCHEMECOLOR_INDEX" val="1"/>
  <p:tag name="KSO_WM_UNIT_TEXT_FILL_TYPE" val="1"/>
  <p:tag name="KSO_WM_UNIT_TEXT_TYPE" val="1"/>
  <p:tag name="KSO_WM_UNIT_TEXT_LAYER_COUNT" val="1"/>
</p:tagLst>
</file>

<file path=ppt/tags/tag73.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127_1*l_h_a*1_1_1"/>
  <p:tag name="KSO_WM_TEMPLATE_CATEGORY" val="diagram"/>
  <p:tag name="KSO_WM_TEMPLATE_INDEX" val="20231127"/>
  <p:tag name="KSO_WM_UNIT_LAYERLEVEL" val="1_1_1"/>
  <p:tag name="KSO_WM_TAG_VERSION" val="3.0"/>
  <p:tag name="KSO_WM_BEAUTIFY_FLAG" val="#wm#"/>
  <p:tag name="KSO_WM_DIAGRAM_MAX_ITEMCNT" val="6"/>
  <p:tag name="KSO_WM_DIAGRAM_MIN_ITEMCNT" val="2"/>
  <p:tag name="KSO_WM_DIAGRAM_VIRTUALLY_FRAME" val="{&quot;height&quot;:373.8749938964844,&quot;left&quot;:53.92498779296875,&quot;top&quot;:129.05,&quot;width&quot;:852.175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Lst>
</file>

<file path=ppt/tags/tag74.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127_1*l_h_f*1_2_1"/>
  <p:tag name="KSO_WM_TEMPLATE_CATEGORY" val="diagram"/>
  <p:tag name="KSO_WM_TEMPLATE_INDEX" val="20231127"/>
  <p:tag name="KSO_WM_UNIT_LAYERLEVEL" val="1_1_1"/>
  <p:tag name="KSO_WM_TAG_VERSION" val="3.0"/>
  <p:tag name="KSO_WM_BEAUTIFY_FLAG" val="#wm#"/>
  <p:tag name="KSO_WM_DIAGRAM_MAX_ITEMCNT" val="6"/>
  <p:tag name="KSO_WM_DIAGRAM_MIN_ITEMCNT" val="2"/>
  <p:tag name="KSO_WM_DIAGRAM_VIRTUALLY_FRAME" val="{&quot;height&quot;:373.8749938964844,&quot;left&quot;:53.92498779296875,&quot;top&quot;:129.05,&quot;width&quot;:852.175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UNIT_PRESET_TEXT" val="单击此处添加文本内容"/>
  <p:tag name="KSO_WM_UNIT_TEXT_FILL_FORE_SCHEMECOLOR_INDEX" val="1"/>
  <p:tag name="KSO_WM_UNIT_TEXT_FILL_TYPE" val="1"/>
  <p:tag name="KSO_WM_UNIT_TEXT_TYPE" val="1"/>
  <p:tag name="KSO_WM_UNIT_TEXT_LAYER_COUNT" val="1"/>
</p:tagLst>
</file>

<file path=ppt/tags/tag75.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127_1*l_h_a*1_2_1"/>
  <p:tag name="KSO_WM_TEMPLATE_CATEGORY" val="diagram"/>
  <p:tag name="KSO_WM_TEMPLATE_INDEX" val="20231127"/>
  <p:tag name="KSO_WM_UNIT_LAYERLEVEL" val="1_1_1"/>
  <p:tag name="KSO_WM_TAG_VERSION" val="3.0"/>
  <p:tag name="KSO_WM_BEAUTIFY_FLAG" val="#wm#"/>
  <p:tag name="KSO_WM_UNIT_VALUE" val="9"/>
  <p:tag name="KSO_WM_DIAGRAM_MAX_ITEMCNT" val="6"/>
  <p:tag name="KSO_WM_DIAGRAM_MIN_ITEMCNT" val="2"/>
  <p:tag name="KSO_WM_DIAGRAM_VIRTUALLY_FRAME" val="{&quot;height&quot;:373.8749938964844,&quot;left&quot;:53.92498779296875,&quot;top&quot;:129.05,&quot;width&quot;:852.175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Lst>
</file>

<file path=ppt/tags/tag7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7_2*l_h_i*1_3_2"/>
  <p:tag name="KSO_WM_TEMPLATE_CATEGORY" val="diagram"/>
  <p:tag name="KSO_WM_TEMPLATE_INDEX" val="20231307"/>
  <p:tag name="KSO_WM_UNIT_LAYERLEVEL" val="1_1_1"/>
  <p:tag name="KSO_WM_TAG_VERSION" val="3.0"/>
  <p:tag name="KSO_WM_DIAGRAM_MAX_ITEMCNT" val="4"/>
  <p:tag name="KSO_WM_DIAGRAM_MIN_ITEMCNT" val="2"/>
  <p:tag name="KSO_WM_DIAGRAM_VIRTUALLY_FRAME" val="{&quot;height&quot;:343.4500454735944,&quot;left&quot;:52.774993896484375,&quot;top&quot;:156.92499389648438,&quot;width&quot;:909.375084843673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77.xml><?xml version="1.0" encoding="utf-8"?>
<p:tagLst xmlns:p="http://schemas.openxmlformats.org/presentationml/2006/main">
  <p:tag name="KSO_WM_DIAGRAM_VIRTUALLY_FRAME" val="{&quot;height&quot;:343.4500454735944,&quot;left&quot;:52.774993896484375,&quot;top&quot;:156.92499389648438,&quot;width&quot;:909.3750848436732}"/>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7_2*l_h_f*1_3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
  <p:tag name="KSO_WM_UNIT_LINE_FORE_SCHEMECOLOR_INDEX" val="5"/>
  <p:tag name="KSO_WM_DIAGRAM_USE_COLOR_VALUE" val="{&quot;color_scheme&quot;:1,&quot;color_type&quot;:1,&quot;theme_color_indexes&quot;:[]}"/>
</p:tagLst>
</file>

<file path=ppt/tags/tag7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1420,3321500,3316791,3313674]}"/>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9_4*m_i*1_1"/>
  <p:tag name="KSO_WM_TEMPLATE_CATEGORY" val="diagram"/>
  <p:tag name="KSO_WM_TEMPLATE_INDEX" val="20235399"/>
  <p:tag name="KSO_WM_UNIT_LAYERLEVEL" val="1_1"/>
  <p:tag name="KSO_WM_TAG_VERSION" val="3.0"/>
  <p:tag name="KSO_WM_BEAUTIFY_FLAG" val="#wm#"/>
  <p:tag name="KSO_WM_DIAGRAM_GROUP_CODE" val="m1-2"/>
  <p:tag name="KSO_WM_UNIT_TYPE" val="m_i"/>
  <p:tag name="KSO_WM_UNIT_INDEX" val="1_1"/>
  <p:tag name="KSO_WM_DIAGRAM_VERSION" val="3"/>
  <p:tag name="KSO_WM_DIAGRAM_COLOR_TRICK" val="1"/>
  <p:tag name="KSO_WM_DIAGRAM_COLOR_TEXT_CAN_REMOVE" val="n"/>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gradient&quot;:[{&quot;brightness&quot;:0,&quot;colorType&quot;:1,&quot;foreColorIndex&quot;:5,&quot;pos&quot;:0,&quot;transparency&quot;:0},{&quot;brightness&quot;:0.4000000059604645,&quot;colorType&quot;:1,&quot;foreColorIndex&quot;:5,&quot;pos&quot;:0.44999998807907104,&quot;transparency&quot;:0},{&quot;brightness&quot;:0.600000023841857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9_4*m_h_i*1_2_1"/>
  <p:tag name="KSO_WM_TEMPLATE_CATEGORY" val="diagram"/>
  <p:tag name="KSO_WM_TEMPLATE_INDEX" val="20235399"/>
  <p:tag name="KSO_WM_UNIT_LAYERLEVEL" val="1_1_1"/>
  <p:tag name="KSO_WM_TAG_VERSION" val="3.0"/>
  <p:tag name="KSO_WM_BEAUTIFY_FLAG" val="#wm#"/>
  <p:tag name="KSO_WM_DIAGRAM_GROUP_CODE" val="m1-2"/>
  <p:tag name="KSO_WM_UNIT_TYPE" val="m_h_i"/>
  <p:tag name="KSO_WM_UNIT_INDEX" val="1_2_1"/>
  <p:tag name="KSO_WM_DIAGRAM_VERSION" val="3"/>
  <p:tag name="KSO_WM_DIAGRAM_COLOR_TRICK" val="1"/>
  <p:tag name="KSO_WM_DIAGRAM_COLOR_TEXT_CAN_REMOVE" val="n"/>
  <p:tag name="KSO_WM_UNIT_LINE_FORE_SCHEMECOLOR_INDEX" val="5"/>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9_4*m_h_i*1_1_1"/>
  <p:tag name="KSO_WM_TEMPLATE_CATEGORY" val="diagram"/>
  <p:tag name="KSO_WM_TEMPLATE_INDEX" val="20235399"/>
  <p:tag name="KSO_WM_UNIT_LAYERLEVEL" val="1_1_1"/>
  <p:tag name="KSO_WM_TAG_VERSION" val="3.0"/>
  <p:tag name="KSO_WM_BEAUTIFY_FLAG" val="#wm#"/>
  <p:tag name="KSO_WM_DIAGRAM_GROUP_CODE" val="m1-2"/>
  <p:tag name="KSO_WM_UNIT_TYPE" val="m_h_i"/>
  <p:tag name="KSO_WM_UNIT_INDEX" val="1_1_1"/>
  <p:tag name="KSO_WM_DIAGRAM_VERSION" val="3"/>
  <p:tag name="KSO_WM_DIAGRAM_COLOR_TRICK" val="1"/>
  <p:tag name="KSO_WM_DIAGRAM_COLOR_TEXT_CAN_REMOVE" val="n"/>
  <p:tag name="KSO_WM_UNIT_LINE_FORE_SCHEMECOLOR_INDEX" val="5"/>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8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i"/>
  <p:tag name="KSO_WM_UNIT_INDEX" val="1_1_2"/>
  <p:tag name="KSO_WM_UNIT_ID" val="diagram20235399_4*m_h_i*1_1_2"/>
  <p:tag name="KSO_WM_TEMPLATE_CATEGORY" val="diagram"/>
  <p:tag name="KSO_WM_TEMPLATE_INDEX" val="20235399"/>
  <p:tag name="KSO_WM_UNIT_LAYERLEVEL" val="1_1_1"/>
  <p:tag name="KSO_WM_TAG_VERSION" val="3.0"/>
  <p:tag name="KSO_WM_BEAUTIFY_FLAG" val="#wm#"/>
  <p:tag name="KSO_WM_DIAGRAM_GROUP_CODE" val="m1-2"/>
  <p:tag name="KSO_WM_UNIT_SUBTYPE" val="nb"/>
  <p:tag name="KSO_WM_DIAGRAM_VERSION" val="3"/>
  <p:tag name="KSO_WM_DIAGRAM_COLOR_TRICK" val="1"/>
  <p:tag name="KSO_WM_DIAGRAM_COLOR_TEXT_CAN_REMOVE" val="n"/>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8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5399_4*m_h_f*1_1_1"/>
  <p:tag name="KSO_WM_TEMPLATE_CATEGORY" val="diagram"/>
  <p:tag name="KSO_WM_TEMPLATE_INDEX" val="20235399"/>
  <p:tag name="KSO_WM_UNIT_LAYERLEVEL" val="1_1_1"/>
  <p:tag name="KSO_WM_TAG_VERSION" val="3.0"/>
  <p:tag name="KSO_WM_BEAUTIFY_FLAG" val="#wm#"/>
  <p:tag name="KSO_WM_UNIT_TEXT_LAYER_COUNT" val="1"/>
  <p:tag name="KSO_WM_DIAGRAM_GROUP_CODE" val="m1-2"/>
  <p:tag name="KSO_WM_DIAGRAM_VERSION" val="3"/>
  <p:tag name="KSO_WM_DIAGRAM_COLOR_TRICK" val="1"/>
  <p:tag name="KSO_WM_DIAGRAM_COLOR_TEXT_CAN_REMOVE" val="n"/>
  <p:tag name="KSO_WM_UNIT_TEXT_TYPE" val="1"/>
  <p:tag name="KSO_WM_UNIT_PRESET_TEXT" val="单击此处输入你的项正文"/>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8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i"/>
  <p:tag name="KSO_WM_UNIT_INDEX" val="1_2_2"/>
  <p:tag name="KSO_WM_UNIT_ID" val="diagram20235399_4*m_h_i*1_2_2"/>
  <p:tag name="KSO_WM_TEMPLATE_CATEGORY" val="diagram"/>
  <p:tag name="KSO_WM_TEMPLATE_INDEX" val="20235399"/>
  <p:tag name="KSO_WM_UNIT_LAYERLEVEL" val="1_1_1"/>
  <p:tag name="KSO_WM_TAG_VERSION" val="3.0"/>
  <p:tag name="KSO_WM_BEAUTIFY_FLAG" val="#wm#"/>
  <p:tag name="KSO_WM_DIAGRAM_GROUP_CODE" val="m1-2"/>
  <p:tag name="KSO_WM_UNIT_SUBTYPE" val="nb"/>
  <p:tag name="KSO_WM_DIAGRAM_VERSION" val="3"/>
  <p:tag name="KSO_WM_DIAGRAM_COLOR_TRICK" val="1"/>
  <p:tag name="KSO_WM_DIAGRAM_COLOR_TEXT_CAN_REMOVE" val="n"/>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8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5399_4*m_h_f*1_2_1"/>
  <p:tag name="KSO_WM_TEMPLATE_CATEGORY" val="diagram"/>
  <p:tag name="KSO_WM_TEMPLATE_INDEX" val="20235399"/>
  <p:tag name="KSO_WM_UNIT_LAYERLEVEL" val="1_1_1"/>
  <p:tag name="KSO_WM_TAG_VERSION" val="3.0"/>
  <p:tag name="KSO_WM_BEAUTIFY_FLAG" val="#wm#"/>
  <p:tag name="KSO_WM_UNIT_TEXT_LAYER_COUNT" val="1"/>
  <p:tag name="KSO_WM_DIAGRAM_GROUP_CODE" val="m1-2"/>
  <p:tag name="KSO_WM_DIAGRAM_VERSION" val="3"/>
  <p:tag name="KSO_WM_DIAGRAM_COLOR_TRICK" val="1"/>
  <p:tag name="KSO_WM_DIAGRAM_COLOR_TEXT_CAN_REMOVE" val="n"/>
  <p:tag name="KSO_WM_UNIT_TEXT_TYPE" val="1"/>
  <p:tag name="KSO_WM_UNIT_PRESET_TEXT" val="单击此处输入你的项正文具体内容"/>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9_4*m_h_i*1_4_1"/>
  <p:tag name="KSO_WM_TEMPLATE_CATEGORY" val="diagram"/>
  <p:tag name="KSO_WM_TEMPLATE_INDEX" val="20235399"/>
  <p:tag name="KSO_WM_UNIT_LAYERLEVEL" val="1_1_1"/>
  <p:tag name="KSO_WM_TAG_VERSION" val="3.0"/>
  <p:tag name="KSO_WM_BEAUTIFY_FLAG" val="#wm#"/>
  <p:tag name="KSO_WM_DIAGRAM_GROUP_CODE" val="m1-2"/>
  <p:tag name="KSO_WM_UNIT_TYPE" val="m_h_i"/>
  <p:tag name="KSO_WM_UNIT_INDEX" val="1_4_1"/>
  <p:tag name="KSO_WM_DIAGRAM_VERSION" val="3"/>
  <p:tag name="KSO_WM_DIAGRAM_COLOR_TRICK" val="1"/>
  <p:tag name="KSO_WM_DIAGRAM_COLOR_TEXT_CAN_REMOVE" val="n"/>
  <p:tag name="KSO_WM_UNIT_LINE_FORE_SCHEMECOLOR_INDEX" val="5"/>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9_4*m_h_i*1_3_1"/>
  <p:tag name="KSO_WM_TEMPLATE_CATEGORY" val="diagram"/>
  <p:tag name="KSO_WM_TEMPLATE_INDEX" val="20235399"/>
  <p:tag name="KSO_WM_UNIT_LAYERLEVEL" val="1_1_1"/>
  <p:tag name="KSO_WM_TAG_VERSION" val="3.0"/>
  <p:tag name="KSO_WM_BEAUTIFY_FLAG" val="#wm#"/>
  <p:tag name="KSO_WM_DIAGRAM_GROUP_CODE" val="m1-2"/>
  <p:tag name="KSO_WM_UNIT_TYPE" val="m_h_i"/>
  <p:tag name="KSO_WM_UNIT_INDEX" val="1_3_1"/>
  <p:tag name="KSO_WM_DIAGRAM_VERSION" val="3"/>
  <p:tag name="KSO_WM_DIAGRAM_COLOR_TRICK" val="1"/>
  <p:tag name="KSO_WM_DIAGRAM_COLOR_TEXT_CAN_REMOVE" val="n"/>
  <p:tag name="KSO_WM_UNIT_LINE_FORE_SCHEMECOLOR_INDEX" val="5"/>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8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i"/>
  <p:tag name="KSO_WM_UNIT_INDEX" val="1_4_2"/>
  <p:tag name="KSO_WM_UNIT_ID" val="diagram20235399_4*m_h_i*1_4_2"/>
  <p:tag name="KSO_WM_TEMPLATE_CATEGORY" val="diagram"/>
  <p:tag name="KSO_WM_TEMPLATE_INDEX" val="20235399"/>
  <p:tag name="KSO_WM_UNIT_LAYERLEVEL" val="1_1_1"/>
  <p:tag name="KSO_WM_TAG_VERSION" val="3.0"/>
  <p:tag name="KSO_WM_BEAUTIFY_FLAG" val="#wm#"/>
  <p:tag name="KSO_WM_DIAGRAM_GROUP_CODE" val="m1-2"/>
  <p:tag name="KSO_WM_UNIT_SUBTYPE" val="nb"/>
  <p:tag name="KSO_WM_DIAGRAM_VERSION" val="3"/>
  <p:tag name="KSO_WM_DIAGRAM_COLOR_TRICK" val="1"/>
  <p:tag name="KSO_WM_DIAGRAM_COLOR_TEXT_CAN_REMOVE" val="n"/>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8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4_1"/>
  <p:tag name="KSO_WM_UNIT_ID" val="diagram20235399_4*m_h_f*1_4_1"/>
  <p:tag name="KSO_WM_TEMPLATE_CATEGORY" val="diagram"/>
  <p:tag name="KSO_WM_TEMPLATE_INDEX" val="20235399"/>
  <p:tag name="KSO_WM_UNIT_LAYERLEVEL" val="1_1_1"/>
  <p:tag name="KSO_WM_TAG_VERSION" val="3.0"/>
  <p:tag name="KSO_WM_BEAUTIFY_FLAG" val="#wm#"/>
  <p:tag name="KSO_WM_UNIT_TEXT_LAYER_COUNT" val="1"/>
  <p:tag name="KSO_WM_DIAGRAM_GROUP_CODE" val="m1-2"/>
  <p:tag name="KSO_WM_DIAGRAM_VERSION" val="3"/>
  <p:tag name="KSO_WM_DIAGRAM_COLOR_TRICK" val="1"/>
  <p:tag name="KSO_WM_DIAGRAM_COLOR_TEXT_CAN_REMOVE" val="n"/>
  <p:tag name="KSO_WM_UNIT_TEXT_TYPE" val="1"/>
  <p:tag name="KSO_WM_UNIT_PRESET_TEXT" val="单击此处输入你的项正文具体内容"/>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i"/>
  <p:tag name="KSO_WM_UNIT_INDEX" val="1_3_2"/>
  <p:tag name="KSO_WM_UNIT_ID" val="diagram20235399_4*m_h_i*1_3_2"/>
  <p:tag name="KSO_WM_TEMPLATE_CATEGORY" val="diagram"/>
  <p:tag name="KSO_WM_TEMPLATE_INDEX" val="20235399"/>
  <p:tag name="KSO_WM_UNIT_LAYERLEVEL" val="1_1_1"/>
  <p:tag name="KSO_WM_TAG_VERSION" val="3.0"/>
  <p:tag name="KSO_WM_BEAUTIFY_FLAG" val="#wm#"/>
  <p:tag name="KSO_WM_DIAGRAM_GROUP_CODE" val="m1-2"/>
  <p:tag name="KSO_WM_UNIT_SUBTYPE" val="nb"/>
  <p:tag name="KSO_WM_DIAGRAM_VERSION" val="3"/>
  <p:tag name="KSO_WM_DIAGRAM_COLOR_TRICK" val="1"/>
  <p:tag name="KSO_WM_DIAGRAM_COLOR_TEXT_CAN_REMOVE" val="n"/>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9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5399_4*m_h_f*1_3_1"/>
  <p:tag name="KSO_WM_TEMPLATE_CATEGORY" val="diagram"/>
  <p:tag name="KSO_WM_TEMPLATE_INDEX" val="20235399"/>
  <p:tag name="KSO_WM_UNIT_LAYERLEVEL" val="1_1_1"/>
  <p:tag name="KSO_WM_TAG_VERSION" val="3.0"/>
  <p:tag name="KSO_WM_BEAUTIFY_FLAG" val="#wm#"/>
  <p:tag name="KSO_WM_UNIT_TEXT_LAYER_COUNT" val="1"/>
  <p:tag name="KSO_WM_DIAGRAM_GROUP_CODE" val="m1-2"/>
  <p:tag name="KSO_WM_DIAGRAM_VERSION" val="3"/>
  <p:tag name="KSO_WM_DIAGRAM_COLOR_TRICK" val="1"/>
  <p:tag name="KSO_WM_DIAGRAM_COLOR_TEXT_CAN_REMOVE" val="n"/>
  <p:tag name="KSO_WM_UNIT_TEXT_TYPE" val="1"/>
  <p:tag name="KSO_WM_UNIT_PRESET_TEXT" val="单击此处输入你的项正文"/>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9_4*m_h_i*1_5_1"/>
  <p:tag name="KSO_WM_TEMPLATE_CATEGORY" val="diagram"/>
  <p:tag name="KSO_WM_TEMPLATE_INDEX" val="20235399"/>
  <p:tag name="KSO_WM_UNIT_LAYERLEVEL" val="1_1_1"/>
  <p:tag name="KSO_WM_TAG_VERSION" val="3.0"/>
  <p:tag name="KSO_WM_BEAUTIFY_FLAG" val="#wm#"/>
  <p:tag name="KSO_WM_DIAGRAM_GROUP_CODE" val="m1-2"/>
  <p:tag name="KSO_WM_UNIT_TYPE" val="m_h_i"/>
  <p:tag name="KSO_WM_UNIT_INDEX" val="1_5_1"/>
  <p:tag name="KSO_WM_DIAGRAM_VERSION" val="3"/>
  <p:tag name="KSO_WM_DIAGRAM_COLOR_TRICK" val="1"/>
  <p:tag name="KSO_WM_DIAGRAM_COLOR_TEXT_CAN_REMOVE" val="n"/>
  <p:tag name="KSO_WM_UNIT_LINE_FORE_SCHEMECOLOR_INDEX" val="5"/>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9_4*m_h_i*1_6_1"/>
  <p:tag name="KSO_WM_TEMPLATE_CATEGORY" val="diagram"/>
  <p:tag name="KSO_WM_TEMPLATE_INDEX" val="20235399"/>
  <p:tag name="KSO_WM_UNIT_LAYERLEVEL" val="1_1_1"/>
  <p:tag name="KSO_WM_TAG_VERSION" val="3.0"/>
  <p:tag name="KSO_WM_BEAUTIFY_FLAG" val="#wm#"/>
  <p:tag name="KSO_WM_DIAGRAM_GROUP_CODE" val="m1-2"/>
  <p:tag name="KSO_WM_UNIT_TYPE" val="m_h_i"/>
  <p:tag name="KSO_WM_UNIT_INDEX" val="1_6_1"/>
  <p:tag name="KSO_WM_DIAGRAM_VERSION" val="3"/>
  <p:tag name="KSO_WM_DIAGRAM_COLOR_TRICK" val="1"/>
  <p:tag name="KSO_WM_DIAGRAM_COLOR_TEXT_CAN_REMOVE" val="n"/>
  <p:tag name="KSO_WM_UNIT_LINE_FORE_SCHEMECOLOR_INDEX" val="5"/>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9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i"/>
  <p:tag name="KSO_WM_UNIT_INDEX" val="1_5_2"/>
  <p:tag name="KSO_WM_UNIT_ID" val="diagram20235399_4*m_h_i*1_5_2"/>
  <p:tag name="KSO_WM_TEMPLATE_CATEGORY" val="diagram"/>
  <p:tag name="KSO_WM_TEMPLATE_INDEX" val="20235399"/>
  <p:tag name="KSO_WM_UNIT_LAYERLEVEL" val="1_1_1"/>
  <p:tag name="KSO_WM_TAG_VERSION" val="3.0"/>
  <p:tag name="KSO_WM_BEAUTIFY_FLAG" val="#wm#"/>
  <p:tag name="KSO_WM_DIAGRAM_GROUP_CODE" val="m1-2"/>
  <p:tag name="KSO_WM_UNIT_SUBTYPE" val="nb"/>
  <p:tag name="KSO_WM_DIAGRAM_VERSION" val="3"/>
  <p:tag name="KSO_WM_DIAGRAM_COLOR_TRICK" val="1"/>
  <p:tag name="KSO_WM_DIAGRAM_COLOR_TEXT_CAN_REMOVE" val="n"/>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9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5_1"/>
  <p:tag name="KSO_WM_UNIT_ID" val="diagram20235399_4*m_h_f*1_5_1"/>
  <p:tag name="KSO_WM_TEMPLATE_CATEGORY" val="diagram"/>
  <p:tag name="KSO_WM_TEMPLATE_INDEX" val="20235399"/>
  <p:tag name="KSO_WM_UNIT_LAYERLEVEL" val="1_1_1"/>
  <p:tag name="KSO_WM_TAG_VERSION" val="3.0"/>
  <p:tag name="KSO_WM_BEAUTIFY_FLAG" val="#wm#"/>
  <p:tag name="KSO_WM_UNIT_TEXT_LAYER_COUNT" val="1"/>
  <p:tag name="KSO_WM_DIAGRAM_GROUP_CODE" val="m1-2"/>
  <p:tag name="KSO_WM_DIAGRAM_VERSION" val="3"/>
  <p:tag name="KSO_WM_DIAGRAM_COLOR_TRICK" val="1"/>
  <p:tag name="KSO_WM_DIAGRAM_COLOR_TEXT_CAN_REMOVE" val="n"/>
  <p:tag name="KSO_WM_UNIT_TEXT_TYPE" val="1"/>
  <p:tag name="KSO_WM_UNIT_PRESET_TEXT" val="单击此处输入你的项正文"/>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9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i"/>
  <p:tag name="KSO_WM_UNIT_INDEX" val="1_6_2"/>
  <p:tag name="KSO_WM_UNIT_ID" val="diagram20235399_4*m_h_i*1_6_2"/>
  <p:tag name="KSO_WM_TEMPLATE_CATEGORY" val="diagram"/>
  <p:tag name="KSO_WM_TEMPLATE_INDEX" val="20235399"/>
  <p:tag name="KSO_WM_UNIT_LAYERLEVEL" val="1_1_1"/>
  <p:tag name="KSO_WM_TAG_VERSION" val="3.0"/>
  <p:tag name="KSO_WM_BEAUTIFY_FLAG" val="#wm#"/>
  <p:tag name="KSO_WM_DIAGRAM_GROUP_CODE" val="m1-2"/>
  <p:tag name="KSO_WM_UNIT_SUBTYPE" val="nb"/>
  <p:tag name="KSO_WM_DIAGRAM_VERSION" val="3"/>
  <p:tag name="KSO_WM_DIAGRAM_COLOR_TRICK" val="1"/>
  <p:tag name="KSO_WM_DIAGRAM_COLOR_TEXT_CAN_REMOVE" val="n"/>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9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6_1"/>
  <p:tag name="KSO_WM_UNIT_ID" val="diagram20235399_4*m_h_f*1_6_1"/>
  <p:tag name="KSO_WM_TEMPLATE_CATEGORY" val="diagram"/>
  <p:tag name="KSO_WM_TEMPLATE_INDEX" val="20235399"/>
  <p:tag name="KSO_WM_UNIT_LAYERLEVEL" val="1_1_1"/>
  <p:tag name="KSO_WM_TAG_VERSION" val="3.0"/>
  <p:tag name="KSO_WM_BEAUTIFY_FLAG" val="#wm#"/>
  <p:tag name="KSO_WM_UNIT_TEXT_LAYER_COUNT" val="1"/>
  <p:tag name="KSO_WM_DIAGRAM_GROUP_CODE" val="m1-2"/>
  <p:tag name="KSO_WM_DIAGRAM_VERSION" val="3"/>
  <p:tag name="KSO_WM_DIAGRAM_COLOR_TRICK" val="1"/>
  <p:tag name="KSO_WM_DIAGRAM_COLOR_TEXT_CAN_REMOVE" val="n"/>
  <p:tag name="KSO_WM_UNIT_TEXT_TYPE" val="1"/>
  <p:tag name="KSO_WM_UNIT_PRESET_TEXT" val="单击此处输入你的项正文具体内容"/>
  <p:tag name="KSO_WM_UNIT_TEXT_FILL_FORE_SCHEMECOLOR_INDEX" val="1"/>
  <p:tag name="KSO_WM_UNIT_TEXT_FILL_TYPE" val="1"/>
  <p:tag name="KSO_WM_DIAGRAM_MAX_ITEMCNT" val="12"/>
  <p:tag name="KSO_WM_DIAGRAM_MIN_ITEMCNT" val="3"/>
  <p:tag name="KSO_WM_DIAGRAM_VIRTUALLY_FRAME" val="{&quot;height&quot;:427.1445462975013,&quot;left&quot;:34.05,&quot;top&quot;:98.75272685124935,&quot;width&quot;:86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6,6,6,6,6,6]}"/>
</p:tagLst>
</file>

<file path=ppt/tags/tag9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1420,3321500,3316791,3403300]}"/>
</p:tagLst>
</file>

<file path=ppt/tags/tag99.xml><?xml version="1.0" encoding="utf-8"?>
<p:tagLst xmlns:p="http://schemas.openxmlformats.org/presentationml/2006/main">
  <p:tag name="TABLE_ENDDRAG_ORIGIN_RECT" val="870*181"/>
  <p:tag name="TABLE_ENDDRAG_RECT" val="44*88*870*181"/>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NDQwMjE5MjM3ODIyIiwKCSJHcm91cElkIiA6ICI3NTM2NDAzOTkiLAoJIkltYWdlIiA6ICJpVkJPUncwS0dnb0FBQUFOU1VoRVVnQUFCVHdBQUFPOUNBSUFBQUFnelQrSEFBQUFBWE5TUjBJQXJzNGM2UUFBSUFCSlJFRlVlSnpzM1hkQUZFY1hBUERadmM0ZHZYZEVlaEZCVk95b1lPL2wweVRHSkdxTUpwcVlhS3l4eFJKalNZdzk5dDVid0lhaXFJZ2kwbnZ2dlhldTduNS9MQnpIM1ZFc0VZenY5NGZlTFh1N2MvM2V6SnMzR0VtU0NBQUFBQUFBQUFBQUFGMFAzdGtOQUFBQUFBQUFBQUFBZ0hJUXRBTUFBQUFBQUFBQUFGMFVCTzBBQUFBQUFBQUFBRUFYQlVFN0FBQUFBQUFBQUFEUVJVSFFEZ0FBQUFBQUFBQUFkRkVRdEFNQUFBQUFBQUFBQUYwVUJPMEFBQUFBQUFBQUFFQVhCVUU3QUFBQUFBQUFBQURRUlVIUURnQUFBQUFBQUFBQWRGRVF0QU1BQUFBQUFBQUFBRjBVQk8wQUFBQUFBQUFBQUVBWEJVRTdBQUFBQUFBQUFBRFFSVUhRRGdBQUFBQUFBQUFBZEZFUXRBTUFBQUFBQUFBQUFGMFVCTzBBQUFBQUFBQUFBRUFYQlVFN0FBQUFBQUFBQUFEUVJVSFFEZ0FBQUFBQUFBQUFkRkVRdEFNQUFBQUFBQUFBQUYwVUJPMEFBQUFBQUFBQUFFQVhCVUU3QUFBQUFBQUFBQURRUlVIUURnQUFBQUFBQUFBQWRGRVF0QU1BQUFBQUFBQUFBRjBVQk8wQUFBQUFBQUFBQUVBWEJVRTdBQUFBQUFBQUFBRFFSVUhRRGdBQUFBQUFBQUFBZEZFUXRBTUFBQUFBQUFBQUFGMFVCTzBBQUFBQUFBQUFBRUFYQlVFN0FBQUFBQUFBQUFEUVJVSFFEZ0FBQUFBQUFBQUFkRkVRdEFNQUFBQUFBQUFBQUYwVUJPMEFBQUFBQUFBQUFFQVhCVUU3QUFBQUFBQUFBQURRUlVIUURnQUFBQUFBQUFBQWRGRVF0QU1BQUFBQUFBQUFBRjBVQk8wQUFBQUFBQUFBQUVBWEJVRTdBQUFBQUFBQUFBRFFSVUhRRGdBQUFBQUFBQUFBZEZFUXRBTUFBQUFBQUFBQUFGMFVCTzBBQUFBQUFBQUFBRUFYQlVFN0FBQUFBQUFBQUFEUVJkRTd1d0dkZ0NSSnZsRENGMGthQk9MQ2lvWm44WVdKdVJYbE5ZTEtPbUZGYmZPL0lnblIyUzBGWFJvZHh6VjVUQTB1VTRQSDFPU3lOYmdNTFZXMnJZbkdBSHNEWTIwdWgwVmpNMmhzSmczRHNNNXVLUUFBQUFBQUFPQkRoWkVrMmRsdGVIOHlpbXFDRTR1Uzg2cFNDNnJUQzZ2VENxdUxLaHM2dTFIZ1AwaFhqVzFscEc2cHI5cmRVTTNHU0wydnJaNlZrWHBuTndvQUFBQUFBQUR3NGZsWWd2YkF1SUtUL3NsUDR3cEtxdmkxZkpHRStDanVOZWgwT0laNGJJYXVPbWVBdmNHWFhqWkRleGgxZG9zQUFBQUFBQUFBSDVML2N0QXVJY2k4c3JvN29Ua0hic2ZGWkpWM2RuTUFRSGJHR3QrT2RSemZ4OHhVbDBmRElXMGVBQUFBQUFBQTBJNy9adEF1SWNpSXROS3JRZW1YbjZWbkZ0WDhCKzhoK0dCaENKbnA4cVlOc0p3KzBMS1hsUTZkQnNVZ0FRQUFBQUFBQUszNkR3YnRWWFhDOWVkQ2J3Wm41cGJWUVJvODZKb3doRXgwdU9QN21HLzV2TGNHajlYWnpRRUFBQUFBQUFCMFVmK3BvTDJpVm5BMklPV1hNNitxRzBUdDdFcVNDRFVsSjB1VGxNbW1xMlRMN1FBbzFjWUxSdnEyYXE5MFBKdUJiNXJWK3lzdlcyMDE5ci9WVGdBQUFBQUFBTUFINno4U3RCTUUrU0F5ZC9jL3NmNlJ1ZUsyUjlkSnNpbktVZ2phQVhoWG10OVdUVEY5NjlFN0RjYzhuWTErbk9nOHVwY3BEaFBkQVFBQUFBQUFBREwrQzBFN1h5alpjVDF5LyszNE50ZHZJNXNDZFJKaEVLbUQ5NFdVanNpanRsOTRPbXJzK1NQdFZ2L1BsY3RtdkwvbUFRQUFBQUFBQUxxMkR6dG9Kd2l5cElyLzA5RVhGd1BUaU5idWlPeG1DTlZCWjVITnBXL2xkWWhqMkpSK0ZudStHYUN2d1lFaGR3QUFBQUFBQU1DSEhiU0x4TVNWWjJrYnpvZWxGRlMzc2t2cjRSRUFuYXpWRjZlNUxtL3I3RDVUQjNSak1XanZ2VlVBQUFBQUFBQ0FydVVERHRxdkJXVjhlL0JaU1ZXRHNqc2dPNk1ZZ0M2b3JaZW9uanA3eDFjZXM0ZmJ2T2MyQVFBQUFBQUFBTHFhRHpKb0Y0bUpHeTh5UHY4alFDZ201UDhHaGQvQkIwZlpvRHVUamg5Wk5Iam00TzVNR0c4SEFBQUFBQURnSS9iaEJlMjFEYUpEZCtQWG5nM2xpeVJLL2d4Qk8vamd0SklwajJOb3c2ZTlGbzl6Z29YY0FRQUFBQUFBK0dqaG5kMkExL2I3MWNoZkw0WUxXb3ZZTVlqWXdZZW1sVmNzUWFMZnIwWnR2Ukx4dnRzREFBQUFBQUFBNkRJK3BKSDJCb0g0cDZNdkR0MUw2T3lHQVBCZXpmR3kzZnZOQUJVMnZiTWJBZ0FBQUFBQUFIamZQcGlSOWdhQmVOZk42S1AzRXp1N0lRQzhiOGY5a3paZkNxOXRFSFYyUXdBQUFBQUFBQUR2MndjVHREK0l6UHZ6Wm95WStHRHlBZ0I0aHc3ZWpmL25aV1pudHdJQUFBQUFBQUR3dm4wWTZmRVpSVFY5ZnJwUldzM3Y3SVlBMEdtMGVLeVh1eVpaR2FsM2RrTUFBQUFBQUFBQTc4OEhFTFJIWjVSLzhXZEFaRVpaWnpjRWdFNW1hNngrYnRtd1hsYTZuZDBRQUFCNE4waVNGSXFKQm9HNFFTZ3BxV3A0a1ZnY2wxMWVXczJ2ckJWVzFQSXI2NFNWZGNLS1dxRkFyS3o2TEFEdkNJdE8wK1F4Tlhnc0RSV0dKbyt0d1dQcXFMRWR6RFFIMkJ2b3FMRTRURHFIUldmU2NReURXc2NBZ003UjFZUDJraXIrd2dPQk40TXpKVjArTVY2VHk2eW9FNzdsUVhoc09rR2llb0g0SFRYcUE2YkZZMVhXQ2JyODAvNWU0UmcyeXMzazhPTEJ4dHJjem00TEFBQzhsYnl5dXBkSnhmRTVGZW1GTmVtRjFhbjVWWVdWRFYzL3V4NThWSEFNR1dseExRMVVMUTNVdWh1bzJabG9lTmpwbStqQVZ6QUE0SDNyNmtIN3ZsdXhQeHgrTHYwU2QrbW1OY3ZUMnEyN3JwV1Jta2hNNUpmWFA0MHRPQk9RbkpSWHBmVG1DMGM3OUxiUm5mUFhrNDZmRWNmUXQyTWNMejlMSzY1NmpXejhJVTZHTjlhTThGemxHNTFaM3ZGYktUcTZlSEJmVzcwcFcrK241RmUzdHM4QWUvM25DVVd5VDF0Zkc3Mi81dmYzK3VWV0xWOXNZNlIrK3FlaE0zNzN6eXFwbGJ2aFhHL2JoSnpLNTRsRmI5TkNPYnUvN2xkVkoxeC9Qa3p4VHppRzVINTlxYXN3cSt1RkhYbkIwWEFzNUkvSjZZWFZzM1krRW9pSk52Wmswdkg1SSswdlBFMHRxeEZJTjE1YVB2elEzWVNBbVB3ZkpqZ0pSY1RCdS9HdmM1L2FZV3VzL3ZsUW0xL092cExkcUtQRzl1NXBmT0ZwMmpzOGtWSTRobTJlNWI3cWY2Ny85b2tBQU9CZkVwVlJkdVJlUWtCTWZrRjVmWFdEQ0FKMThFR2c0WmlhQ3ROQWd6UGN4V2plU0h1WGJ0cWQzU0lBd0Vla1N5OGlGWkpjdlA1Y0dQVnRyc2xsSGwvaTZXaW1lZUIyL0xIN3o5SUtxMG1TdERKU0greG9lR2Jwc0tqMHNpVkhudGNwREZEYm1xZ1BjakNVWHYxcGtyT05rWWJjUHJ0OVloSnpLMlczN0Ywd0lDaWhrQXJhdngvdjFOOWVYMm56OXQyS2V4WmZTRjJPVEM4cnJlYmZXRFBDZmNuMWlqb2hsMFUzMXVZS1JCSzUzeUppQ1ZGWTJTQzdaWWlUb2FrT1QzbzFwN1J1OWpBTi84M2oxcHh1RVJQU2FkajlpTno4OG5vRERjN0RMZU8yWFkzY0lCTW5jOW4wdnJaNjFMbm9OS3l2clI2T0s4bmdXdjAvMTdNQktWVFFmdWpiUWJycWJKR2tSVHo4SktaQU5yNTFNdFBrY1JqU3E5WDF3dmljeXBhSFJKWUdhbVhLYWczTTliYjl5c3QyNEFvZjJZM25sZzJycUJWOC9rZUE0djV5SkFTNTVWTDR1V1hERDN3N2FPNmV0dnBjNkRSODc0SUJENlB5WklQMm9UMk1yd1psSUlUNjJPZzF0SHhWelBXMnRUSFc0QXZGSGZtUlNNZHhEb3YyOTkyRTVQem1YaUVIVTgwMU0xd3ppcXFQUFVpU2J0d3p2Lzh3RitPN1lUbVZiNTF0MFFMVlNwa25reURKSGRlakJ6c1pEbkF3ZUpjbkFnQ0FmNU5FUXBSVTgrOUg1QjI0SGZjeXViaXptd1BBYTVNUVpFV3RvS0pXa0pCYnVlOTJ2THVWemc4VG5JZTdHT3VwczJtMEQ2YXVNd0RnQTlWMWcvYnlHdjZpZzBIbHRRS0VrS2tPMSsvWHNUZGVaRXovN1lGWVFpS0VCam9hTEJodFAydFhRR0p1NVJHL2hPOG5PQVgrUHNGNzdXM1p5QTBoSkJBUlFwbUpjQlA2V3FRVlZOOTRrU0hkY21XbDk5V2dkTm1nblNDUldFSUlSSTIzNm0rdlh5OFE3L0dKbFd2ZTFWWGVGbnFxMHFDOXFsNDRlY3Y5bDdzbVgxanVOWHI5blg1MitnODJqMVc4VTFuRnRSWnp6OHR1K1dsU0R4TWQ3Z3VaMGUvRGZna0lJUTg3UGVrV0RDRVdneGFTWEp4ZlhsOVkyYkQ4eE12ZFgvY1BUeTMxQ2NtaWRoQ0pDWVFRWHlpUisxY09YeWdSTm8xYTM0L0k0YklaMUEweERLMytuNnVUdVZaeXk0U0ZrejhPTmRmalBZa3BRQWg1T2hzbTVsYktCZUZ5eDVUMUtxWGt5T0loVS9wWlhIL1JYUFBjd1V4ejUvVW94WjBSUWxzKzd6MjJ0NW5jeG5xQjJMdW5jZVNlcVhMYlovenVMODJ0b0o0cDZmUFYxQ294WHlTbXRzdjl5VWlMYTJ1c0xoQkpaSU4yWTIzdVFBZUR5NEZwY3BFOEhjZFpESm9LcThYYjVFWnc1czdyVWZzV0RBeFBLNDFJTDBNSXpSalVmZVpncTBtYi9kNXh4TjZLaWpyQnZEMVBBcmRQMUZGanY0ZlRBUURBMnlCSk1pNjc0dXF6OUN0QjZRazVsVENxRHY0YlFsTkxaLzhSWUdlaU1YVkF0NW1Eck94Tk5aU09sd0FBd0R2UlJZTjJDVUh1OVkyTHlpeWpzcXpQTGgyMjhVTFlwY0EwMURUcStQVkl1NEZOUStna1FuLzV4SmJYQ0h6WGpScTB3a2QyY0p0VXlQNVB5S200OVNwYjlrUkt6eTY3dWJpeVFiRU1IbDhtRk5SV1pWa2JxWWVsbHM3KzR4RU54MG1FQXVNS0REOC9JNUlRc3NkZk9NYmhtMUVPY3NmQk1QUWdJbmZscVJEcGxoOG5PbjgzMXRGcS9zWFdIcHc5dnJHOXJIU0d1eGo3aEdUTkcySEhaZFBOZFZVUlF0K05kVVFJYWFteUVFSmZldG5VOGNWTU9uN3dUcncwQVVHMlBkSlltb1pqUnhZUHRqUlFtN0xsL28xZytVWEY0cklycG0xN2dCQjY5dnNFcFkwaEZCOWloQkJDMFpubHB4NG1XY3VVT2xkaDBTMzBWSi9FRmlnOWpya2VMNmVrYnVPRlVKbEhSc25jRFhVdTAzL3pPQTZ6K1hWTDNTT0NKQkZDNXJvOFkyMHVRWklNT2s3ZGxDQklTd08xYVFPNklZUVlOUHpLcy9STmw4SVZ6ejdKdzJLZ2c4Rm5PeCsxdTZhZ0ZvK0Y0OWpPRzlHZXprWnpSOWh0T0IvV1RWLzF5T0xCZTMxam55Y1c2YWl4UldLaXF2N2RoZTZ0L0FCSUthaisvVXJrMWkvNk1PalF1dzhBNkxwcTZvVi8zSXc1RTVDU1hWSXJsOXNGd0llT1JDZ2h0M0xibGNpTFQ5TStHV3kxYkVvUE5SVm1aemNLQVBEZjFFV0Q5cGRKeFNmOGs2Z2gzRVhqbkdLeXlpOEZwaUdTTk5mbE9WbG9mK1pwOWNrUXE2emlGbk8yendTa2VQYzBXVHpPYWJkUGpKa3ViMnIvYmhLQ2RPdXVvOFZqTFI3blNNTngzNUFza2lUZHJYVy9IRzRqdlJXZDFod1ZUZWhqYm0rcUlTRklHbzdOOWJhdHFoZnV1aEdORUJyaVpMVHRpejV5TGRUWDRFZ3ZEKzFoZEdXbHQ4SG5aNlNSc0VBc253YVBFR29RS0JuOXhoVENNcUlEVlFhKy9QTXh0Wk9PR2x1Vnc5RGdNUkZDT3Vwc2hKQUdsNGtRMGxabGM1aGlEcFBXZHI4dmk0NWZXTzdsNld6by9jdnRqc3gxSCtscTR0WFRXTFlub29lRnRrQWsyZlpGSHpvTnYvNDh3OXBJL2ZzSlRxS21zWGQ3VTgzSi9icmhPRlpSSzZDeUZWYi96MVVhaXROd1BLK3NidG54WU9wcVdRMC9OTFdVdXV4b3B2bmt0L0V6dHovMGo4cVRiWURzMkxMMCtVSUlmVFBLb1U0Z1NzbXZIdGZiVEVLUXFwem1iMDF0TmJhVHVSYU9ZUndtN2RyekRQbDU5cThwK2U4WklnbFJ4eGNqaEVhNW1jNGJZVmZUSUNxcGFoamIyMnhzYnpOMUxqT3J1TmI5eCt0dmN3cmxTQkxKRksyVkVPU0ZwMmtqM0V5OFhVM2UvYmtBQU9DdDFkU0xyajFQLytYTXE3enkrbloySmNubUhrcnA1NXgwY3BEQ0xDRUEzajI1MXh1Uy9sVEFHcSsyWGpkZVRKQ3BCZFdiTG9VZnVodS9hNjdIUkE4TENOMEJBTzljRnczYTE1d095UzZwcFQ0c2Y1clVZOGpLeHF6czBlNW1YajFORUVLeFdlV3lnUmxsdy9uUWgxdkc3ZkdORVV1SXlqcWhTRXhZRzZsTENMSzhSc0NnNDJJSlFkVkNreTM3S2J0NlIxVzlzTENpUVVLUUpJbkthZ1JsTlh3cXVzd3Zyd3RPS3FacW5tbXBzb29xR2tpRWdwT0tRMU5LcUJzS1JRUkNTQ2g2a3dWcEZMOEZoQ0pDME42aHBGOG0yNjVHSW9RR09oaDg1V1ZMelhLMzBPUDlNTUY1NS9Vb2FhL0I3ZldqWExwcDg0VVNVMTNlOHFrdWk4YzdzZWk0elRlWGhHTEp6VjlHT3BocURsbnBHNVBWb2ZwNTlRSnhTUlZmTmgrZUx4UTNDQ1ZGbFExTU90NGdGRjkva2ZFZ010ZkpYRXRIalgwL0lwZEp4K2VOc1B2N1hnS09ZYjkvMlJmRFVIeDJSVkZsUXk4cm5jODhyWDgrSGx4UjJ6aWQ0UytmV05seGRlK2VKdXBjcG1LQ1EzVzljUHEyQnhsRk5iTFBGMEtvdEpwZjNTQzhHcFJPcFdONE9odEpieEtTWEx4QldaMDhSYzRXV2xTNmU5c1dIbmgyc3lrbElmVFBLV2NEVW5iN3hGQlhGNDExL05MTHRpUG5lbnY1NVhVYno0ZEIwQTRBNkdvSWdud1dYL2lYVDZ4dlNGWTdvK3NrMldvMGppbGNBT0RmSS85NmE3citPdjM4SmRYOGVYdWZYZ25LK0hHaTh4QW5ROGlXQndDOFExMHVhQ2RKOG8rYk1ZK2JrcWg3V2Vua2w5ZGxsZFJTSTQySDdpVWN1cGVBRUZvNXJlZUMwZktwNXVsRk5kWDFJbWNMcmFpTThoUCtTWmI2cXVaNnF2RTVGWmVmcFV0L056eU15dHQ1STFwNms1WFRtcXR3UDRrdGVJSUtFRUpIdng5OE16aFRPdEU5SmIrS0N0SUdPaGhjV3VIRm1ueFViaFkzTlczK3pSTC9GSU4yRXBGbXVyeDdHOGRJZDJEUzhRWDdBNVB5cXJEWCsvcG9OSEdUSDVYMUhibG42c1duYWI5ZmpXVFFjVlVPNCtHV2NUYkdHcC90ZkNpU0VIWW16Zlg1YXVxRnJRMk1CTVlYQmpaTjQ2ZDQyT2xWMWdyLy9DZW0rZVlOb3FPTGgzRFo5UE5QVXAzTU5IK1o0WlpkVW5zL0luZkc0TzRDa2NRL011OWxjckdFc1BWME52cjdYb0wwVnErYWVrQW9YajJOL1NQelNoVkszQW5GQkZWaFR2YjVPck4wNkxYbjZabkY4dFh5WDFmWTdxbG5BMUtXSEhsZVhpdG9ZN2NlRmxxMURTTHFzaXFIWVdPczd1VmlURjIxTlpFdmMvak9ZSmpjWUR1SlVGQmkwZWFMNFd0bXVNSENzUUNBTGtJc0lmNitHNy9qUm5SV1c1L0pKQ0psNGlMNENBTmRsbHdNVDJrOSswTW9KbnhEc2lMU1NsZE9jL2w2cEQyVFFYc2ZqUVFBZkFTNlhOQWVsVkgyaDB4UTNkTlNKNzJ3MWNYUGxON2MxVkluS3FNY0lUUnZwQjJHb2U0R2FySDdwL2RkZW9NcUVxYk9aWnBveTQ2MHQzb29CZzJuNG5BelhaNm5zeUZDaUlwc3BjWGtHVFE4TnF1aW9LSzl4TC9YVjF6VnNPRjhxTFNGZEJ6UEw2OUhDRjFiUFdKMEwxT0JTS0xDb3MvYzdoK2VWcXJCWllrbFJEZDlWYXJZTzBMSVNKdExSWSs2Nmh3bUhVL0pyNnB1aWpBcEpFSkNNVEZ6c0ZVZkd6MkUwTzMxbzBWaWdpK1NzQmcwa2lRRklrbEFkUDZrTGZlcG5mdlo2ZWVlL0F3aHBLdk9lWlZjakNHMDdjdSt3WWxGaXJQZnBRWTdHb3gyTngyejRTNUNLQ212NnJjckVUdm5lRHlKTFVqTXFjd3ByYlhRVjMyWlhHeWd5Y2tycTVQZXBMK2QvdHFaYmtJeElSMXNIOWJES0t1azl1YWFFWXJIeDNHTVNhZE4zWHBmYnJFQUJnMGY3dEk0d001aE5uOU5PcGhxemh0aGgyR29xazU0K1ZsNkd3Lzdtak1oNjJiMjhuWTFuci92cVc5SWRtdTdqZXBsMnNPaWNhRVhYWFYyZjN0OVBmWEd1UkxkRGRYZTg5cEZPMjlFZTdzYTk3VlZ2c0FCQUFDOE55U0p5cXI1YTgrK09uSS9zZFZQd3NiTldOTS9FSzZERHhBMWhFSk42MUQyRXM0dHEvdmh5SXZvelBKTnMzcnJxck14NkpZQ0FMeTFyaFcwaXlYRTZVY3BSVlhOczhFMXVNd2lLczI3WXg5NWxYVUNkUzZUU21XZjYyMUhKVlRyYTNCTy96UjA0aVkva2tTelBLMm45T3RtcnFjYW1WNktFSXBJSzYyc1V6S3Mrc3NNVjdHRS9ITDNZeW9BbmpiQUVpR2txOFltU1VSZFJnaXhHYlRxK3NTM0ROcVZmdDQzQ0NWVVFyNmNLVnNiWStuQ001L2pPUGFacC9YNFB1WmlDVUhObmpyMDNTQ0VFSXRCUXdodC82cXZTRXd3NlBqaVEwRWhMUWV4S2Z0dng1ME5TTkZSWTZjZW1UbisxM3QrRWJueEIvNzNJckdvUVNpVzdkUjRrVmprdWNwWFdvaU9STWpKWEhPU2g0VnZTSmJTbW0xV2htb1hsbnNkdTU5NE55d0hJVFIzaE8wWHcyMjExZGhUK25lYnRmT1JvN21tcTZYMnBjQTBPeE9ONkl6bWhQeThzcnBMZ1drQ2tZU0syVDNzOUhBYzIzUXhuR2c2eGJJcExqUWMrLzFxSkJXMHN4ZzB1YnlHWHovclhTY1FTYWNWY0dUcXZUUHB1QWFYU2V0QWx0cU9hMUhYbjJlY1dPTHBzM2JVZ2R0eFM0OEY4NVhOVTloK0xhcHowdU9WdlFWcUdrU0g3eVgydE5SaFFYYytBS0R6RUFSNUp6UjczYm5RMWljWnRScmhBUERod2VRS01NaS9zaVVFZWRndk1TaStjUHNjajVGdXBoMzVFUUlBQUczb1drRTd0UjZiYkE5OXZVQ3N4bUVxK3p4VVRrdVZGWkV1UWdoTkgyQ3BwOEY1RUpGcnBNMWRmU3JFMlVLTFRzT3BZUFh5cy9UWS9kTTlWL21LQ1ZLVncxZzVyV2RNWnJsQVRPaW9zYjFjakQvMXRHSXhhTGRmWlY5NG1rWWRVMXJkM2QxS1orb0F5MFdIZ3Q3aFhYNmI3dGN0bHlPMlhJNmcxbU43c0drc3RSNmJoUjR2NDlpbkV6ZjVLVmJDazFOVkwvek0wNnFpVnZBb090L0dTTjNlVkdQMTZSQ3Zuc1p0MzJybHlaRElQVk8vSG1rdnU2SzcxQkFudzZENHdxQ0VJcW9idW9lRmRscEI5VjdmMktrRHVwMS9rdXJWMC9qM0wvdXVQQlV5d041Zzllbm1ndmxaSmJVbkh5WkxyNDUyTjMwUWtYZitTU3AxbGNPa0hWazhlTnZWeUl1QmFiTG4wbFZqZTd1YWZEckVDaUYwL1VYR1RabkIvMGtlM2FTWEl6UEtaQ2RFdEMwcHIyclFDcDkxTTkzV3pIRHJiYVBuc2ZTR1l0ZUVWMDlqYVQwOEhUVzJoNTNlUEw0ZGRiV2YvYjg4NHExczJYYS9pTnpZclBKZVZyci83cWtCQUtCMWdYR0ZDL1lINWl1ZldnV3J2SUgvdWxZUzV1TnpLaGZzRHp6MDdhQXhDb3ZhQWdEQWErbGFRZnUrVzNGeU01T1Q4eW8vODdUdWVOKzhrN25XN245aUVFS0x4enY1aGVkR3BwY2FhWE45UXJLa1M1b2poTEpMYW5OS2FnYzdHU2JrVlBxdUc2V256ajcrSUNtdHNIclhYSS8rZGdZclRnYVBjRFdSamhWUW5hTlVrRWFONFVzRE5zVVoxMitBUVc5TXdyK3haZ1Mxa3BtcERsZDJUanRDYVB1MXlFZlIrVzBjcEx1QldtNXBYUnM3eURIVDVXV1gxRExwK05MSlBZN2VUeFJKaUMrOWJBcks2MitGWkxVYnRNZGtsWjhKU0ZuM2lkdnBSOGx5Q2VvSW9XTVBrbDZsbElUOE1YbGNiN05adXg0TmNqUTQ2Wis4NjJiMHJwdlJDS0hITVFVbU9yeXAvYnVaNmZMdWhlVW9QVDZIU1p2Y3I5dnlFOEhTTGJPR1dyT1p0Tk9Qa3VYMi9HTmVQdzliL1dYSFg0enRiVWJsVGJ3VEVvSmNmejdzZmtTdXFRNVBhWUtub2FaS3JXSGpqQU1XQTlkUlkxc1pxbEZYZGYvdGhkTWJVL0phL0RMSUs2czdlQ2YrNlBkRC90MVRBd0NBTWlJeDRSZWVNKzIzQndLeFFtR1h4a2dHeGhqQmYxdFRDZ21WTHRpeStreE9hZDJVcmZjdnJmQWE0MjRHcTdRQ0FONVlGd3JhUTVLTGp6MUlsTnNZbEZEb2FLYXBwODR1cm1vL1FyYlE0Mm54V0dHcHBhUGNUUHJhNnZWYmRuT1NoNFhzRGlUWldDNyt3dFBVcmJQN2ROTlhUYzZ2NnJmc0psVjNiZFdwa05KcXZseVJPUTB1eTBCVHBlVGM3S0Q0UW9SUWNHTFJ6VFVqV0F5YXU3V3U2dlRqdFh6NXFQVjE2YWx6U3FyNFZMMzBkZWRlUFUrUVgzZnR5a3B2SXkxdUs3ZHU5TVZ3Mnp1aHJjN0JsdVZ1cFh0djQ1aWl5dm92L255ODk1c0JIQ1o5MDhWd2ZRM093akdPRzgrSHRidEtPV1hkdVZBV2c2Yk9aU29HN2RRSzdWNi8zTDY1WmtUUTlvbU9abHF5RFJOSmlLUDNFMDR1OGJ3YWxDNDMwMTdLeVZ5TEpNbmRYL2Z2YjJldy8zWmNlbUgxdGkvNkhyZ2RuNlBRSzdIaTVFdlo1d3REU0UyRktSUkxXdFpyUTF3V25VcjRaekZvcGRYOERpNmlIcFJRaEpDU05mQzJYNHZ5Q2NtU0ZpbjA2bWx5S3lSYm1oN2Z4MXEzcDZWT1I0Ny9icDEva3ZxVmwrMEFCNFAzZjJvQXdNZE1LSkljOWt2Y2NENVVTY1FPQUVDSVdnYjQ4MTBCVzcvb005ZmJWbmI2SGdBQWRGeFgrZXdRaW9pbFI0TWJoQzJuRUpPb1FVaWM4RTlhTWEzbjBtUEJyZDY0eVpyL3VlMzJpU0VSbWpiQThtWndabkJTc1Z6UUxyWFhOMjdaWkpmakQ1S1dIWDhoRFZTVjV2VVphM1BEVWtzUVFsUTZQYldSU2tGL2c3c3BoNFpqWnJxODNOTEc1SUxFM0VyRnFlenRMdi8yMit3K0x0MjBadTE2UkYzRk1ZeWErQzE3bGdIMit1UDdtSnRvYzE4bGw2dytIVkpZVVg5MjZkQ3AvUzNIYnJ4YjB5QTZ2R2h3VVVYOXdUdHhpZ2Z2YnFDMmM0NEhRc2hDWHpXenFJYmFtRjFTKzhtT2gyMDA2Vmw4WWIrZmI5N2JPRVlrSVdyNUxZSnozNUNzVmROZDc0UXFIMmFueXNnYmZINW0yZ0RMcjd4c1greWNWRkVyRUVtSU5XZENGUGVVZTc2MDFkaUJ2MCtvRjRoSkVobG9xa2kzRDNNeE50VGlJb1RvTkd6SHRTaS9pTncyV3Q2YTFkTmQzYnJyaUFrQ0llUm0xUnlXV3hxb3poNW03V0duSjd2emNCY2pKb08yNFh4b1ZFYUhGdEo3UGRMdWZKbWVpUWFoWk5HaG9PQ2RrMWhNbU5rT0FIaC85dnJHYmJvVVhxMjBNN1REODlvQStJK2d2cGRKSll1NjEvSkZ2NXg1SlJDSmwwNTI2WnkyQVFBK2NGMGxhTC8xS2lzNlUzbjFtZzNudzhKMlQ3a2JtdU1mbGRmR0VjYTRtL2EyMGYzMjRET0UwTHk5VDFzcitVRnRycW9YL240dGNwYW45WWJ6ak5hR2ZCRkNCaG9jZTFPTjVTY0tWN3pldmVtb1FZNEdQQTRqb0NuMW5Yak53dU45YmZSMnpQSG9iYTA3YXYwZGFsbDdhUTAyZGxOWk1oeER3VHNudVhUVFB2WWcwZldIYXptbGRWUDZXUVQ4Tmw2RHk1eXk5ZjZqNlB4dFgvU1oyci9id09YL0tCMG5xV2tRVWN2Umozdk42VmlaUmJVa2lmaENjZEQyaWQ1cmJ5ZmxWU0dFVkZqMGZRc0dKdVZXN3B6cjhUSzVLQ1ZmK2JvQURVTEptWUNVMjYreWI2MGYxZDFBVFl2SEN0ZzZmdVdwbHcrajJwb2pVRnJOdDE5NHVmSHNNbDBxdmlGWmIxK0c0RkYwWGt4V21VamhJWExycmhPU1hISXpPRU4ySTRaaExBYXRvSlZsOC80bENUa1ZWNFBTUHh0cS9UNVBDZ0Q0YVBHRjRrMFh3N2RlaVd4MUQ0all3Y2RKMlh3UUVxR3FldUd5NHkvTGF3VHJQdWtGdFdNQkFLK3JTd1R0RFFLeGIwaVdmS3A1NCtwZldGVzljT3pHdS8vOE1uTFZxUkRwU21PUFkvS3I2cHE3OXFmMjc3YnRpNzRqMTkyV0ZoVlhHditTaU1Rd3BLdkcvbmFzWTFXZHNMeFc4R0R6MkFtYi9JcGFxZG0yWUl4RGRFWTVOY0pzYTZJaHJaQm5ySzBpdTFzSEYvUEFGYVl5clo3dWVqYzBwNkxwam94ME16WFI0Y250UTFXR2wySXphRDlONnNGak0yWjVXbjkzOEZsa2V1bVhmd2FrTjQyQlV3L21QOEdaMHFSeGdrVExUN3pNTHFsTmExbzVMeUs5N0hsQzRkSmp3Y1dWRFg5L04yaitLUHN2LzN5c3RNTDhwb3RoWWdsNU96U2I2aVJXZXFkYXUrZmJ2K3BMcCtHMjMxeTZzc3A3MzRLQjNtdHZxNnN3Yi80eVFvdkg2dm45dFQvbTlRdmFQbW5tZHYvVzV1cVBkVGZidTJCQWVtRzEwM2RYdEZSWk8rZjA4OTg4emk4OGQ5R2haNmtGcjdFRVlBZTErL3dwTGVhUEVLcXVGeVhtVnQ0TGY1UFIrN2VpOEpJVGlva2J3WmtUUFN4NEhNYjdiZ3dBNENNamxoRDdiOGZ2OFkzdDdJWUE4SUg1ODU5WVhYWE90Mk1jbVF5WTN3NEFlQTFkSW1qUExhc0xpTTRuU0prNG0yeXhHbHBTWHBYbkt0K0QzdzJhNDIzMzk3MzRSOUg1d1VuRndVbkZLaXk2cDdQaHQyTWN0VlhaSTliZHpwQ0pYU2xNT28xQmEvNVlOTkhtZnVWbHUzU3l5NzVic2FjZUpwMThtSFJudytpWWZkT1hud2crRzVCQ1piOXJjSmtzQmswb2t2U3gxbDAreFdYV3JrZFU0WkFmSmpnUlRlT3NxaXJoNnl4MEFBQWdBRWxFUVZTTWxtZkJxWE1ocEh5S3U2Mnh1aXFINFdHclgxSGJ2THpjeGs5N2VUb2I5Vmg4bGJwS3AyRVcrcXFLYTl2S2xpMlowTWY4MUU5RHJ6L1A2UC96elgwTEJxWWNuaGtRa3o5N3VFMUJlWDE1amFDV0w2cmppK3I0NGhVblg1SWtxY2xsTmdnbGZKRWtJS1pGWUp4UlZETjltLzhRSjhNN0cwYmJtV2pNK2V2SnFVZkpDQ0Y3RXcyaG1ERFhWYTBUTk1ibi83eHNydDUzNjVYOG5Ia25NMDJDSkcxTk5PU20wMnR3bVR2bmVId3gzR2JVK2p1RmxRMGoxdDdtc2htVFBDejJ6TzlQbytGRFZ2cFUxUXUvM3Z0ay84S0IvcHZIblh5WXRPYjBLMnJaUEE2VDVteXU1ZFhUWlBwQVMzTTkzcWFMNFh0OFl5VUVXVkxOSDcvcG5wZUw4ZEh2aDhUc203N3BZdmlPNjFIUzNobXE5cHRjSlFJV0E2ZWVGQmFEMXVKMTFRcXF6NXZGb0ltVnpkSnZBNVBlZUtKTzBMSldMWWxRY0ZKeFNuNlZhL2RPbUZRUEFQaW9oS1dXL240MTh1MnJ1Z0R3c2VFTHhkdXVSanBiYUExM2FhZnVMd0FBeU9vU1FmdTFvQXhwZG5kckNpc2JKbSs1Mzg5T2I0NlgzYTY1L2Joc09wMkc4NFdTa09UaW8vY1Qvd25PYkMweUU4c3M2RjFSSzB6SnIxcCtJbGk2SEpybkt0OTFNM3N0SHU5MEp6UzdvbFlZc1dkcU4zM1YxUHpxbk5LNnRUUGRqdnNuWFgrUjZXR3JoeEJhZWl5NHBpbVIza0tQUjYwMFJtSFNhZExRWFNsM0s5Mnp5NFlSQlBuMTNxZlVGa3Q5MVlrZUZqTzMrMHRMbWpGbytKbEh5ZGRmWk1yZFZuWmEvcDNRN0I4T0I1MStsSUlRR3JMU1o0Q0R3VmgzczZIT1JxYTZQRDExRHBjdC8yeCt2aXZnN09NVXhmYU03bVY2WjhQb3RJTHF3U3Q4bmljMmxsdmIra1dmU1I0V0FwRkV1aHA4MjliT2RQdmZvTzVWZGNMemoxT2xHOGU0bTE1ZDZTMlNFSi9zZUVobHN6Y0lKYk9IMlJ6NmJwQi9aTjdzUHdLbytKd2cwY0lEei93ajgrWjYyMVhXQ2RnTTJzcnBQZGZPY01OeHJMSk9lTlF2NGJjcmtlVXlIUndJSWYrb3ZCNkxydXhkTUdEcDVCN25IcWRrbGRReWFIalUzbW5tZXJ5NDdBcTVYSFEyazg1bTBxblNkMkxKYXdUdFNrdnJ0WUZKeDlsZFpocDVmbG5kOVJlWkVMUURBUDVWV2NXMUV6ZjdsYnlMOVZNQStOaVFDQlZWTm55eS9XSHdya21XQm1xZDNSd0F3QWNESXpzd0R2bXZxdU9MdTM5OVFUNUIvZDhwWUtQR1VUNkRIV3NhdHB3eHFEc2R4KzZFWmxNcDZ6aUdDQkp4V1hSckkvV1lySExwTURnZHh5ejBWZE1LcXFuclBEYmRRRk1sbzZoR2NaeWNZcXlsMHNkR0x6eXRORXVtYjRLR1k3TDdXeG1xRlZiVUt3NWNHR2h3cWh0RTlSMElKaGswbk1lbWM5a01MdlV2aXg2Ulh0cmFTTWpNUWQydnY4aVFIYUIydDlMUlVXT0hwcFoyY0NrN0p6Tk5UUjVMN2hRY0p1M0hpVDFPK0NkUndUbEZsY01ZNUdqUVJ2RTVpbmRQWXlhZEZoQ1QzL2FkbFYxS1lPYWc3aGlHN29UbXlOV0V0ekZTTDZ5b2I2TmFnUnd0SHN0TWx4ZWJWZDdCK3ZsU2x2cXExUTJpZDdMNDM1dFFlSnZvcVhQU2pzeUVESGtBd0w4a0lhZHk3cDRuTHhLVkxLNEJBT2c0VjB2dFN5dThySTNVTzdzaEFJQVBRK2NIN2R1dlJhMDQrVkpoTTVTZEJhQmRTdDRtR3o3cHRmN1RYcDNUSEFEQWYxcTlRTHhnZitDRnAybXlLV3dBZ0RkQXc3SFp3Nnovbk5kZm5jdnN3TzRBZ0k5ZEo1ZkJLS25pSDcwdnZ6WTdRbEIyRm9DT1VQSTJPWFEzdnJEaXZSYXVCd0I4Sk82RVpwOTduQUlST3dCdlQwS1FweDRtWDMrZTBZRjlBUUNnczRQMjV3bUZFR0FBOEE1VjFBa0RXcW5KRHdBQWJ5dzhyZlRiQTgva3B4Q1JUYlBMQUFCdFUzaXpVT3Y3aENwYnZnY0FBT1IwWnRBdUVoTkJDVVcxSFo1NERBQm9sMUFrZVJKYklGUllVaDRBQU41WVphMWcyYkVYVUh3T2dIZXJ0SWEvNk5DejZwWjFlUUFBUUZGbkJ1MUZsZldQWS9KYmREdENuMzJYcDZQR2Z0MmJNR2k0N01KN1hZVG11NWhGeG1QVFZWaWR2UVJEeTNjTmlkQ0x4S0tzWXZubER3RUE0TTJRSkRydW4vUWlzVmpKM3pDWXpRWkF4N1R5Wm9sSUx6dnhJSWw0elRxNEFJQ1BUV2VHVW1rRjFWRVpaYTkxRTVkdVdqdSs2dnR3ODdpczQ1K21IcDc1ZE51RXpiTjYyeHEvKzlxYnRzYnFtMmYxbHR1b284YitaSEQzRGg3QjA5blFRSVBUN202OXV1dlFjZmxQOFNuOUxONGdOcGJUdzBMTFRXSDFMOW5EV2htcU9acHBVcGROdExtOXJYWGJQYWF4bGtyeTN6TittT0QwV2kwNTlhUG4yYVZEYVFwM3N6Vit2NDRaNDI0cXUyV1FnOEcxVmQ2dmRWS0UwQ3hQNndzL0QxZjZweUZPaG1sSFArbGhvZlc2eDVTeisrditMM2ROc2pacWY5VVdGUmFkMTNKTnZ0N1d1cXgvWjQzM2hKektoSnlLZitQSUFJQ1BVR3BCMWNFNzhYeVJwTVZXa2tTZFhjZ1dnQStRL1BDVVVFenN2eE1mbmZsNnY0Y0JBQitiemh3a1BQVW9XVWtTYnl1Um5TYVhlWHlKcDZPWjVvSGI4VWZ2QjZZWDF0QnBtTG1lcXBlTDhaV1YzaStUaXBjY2VTNWRaSHV1dDYyTnNRWmZLTzdJRHdvNmpuTll0TC92SmlUblYwazNPcGhxcnBuaG1sRlVmZXhCa25Uam52bjloN2tZM3czTHFheHJKNUZKVjQxOWM4M0k0S1RpVWV2dnRMRWJtMEc3czJIMEh0L1lMWmNqcEJzdDlIaVhWM3IvY3ViVnRxdVJjdnN2SE8wd2I2U2RTT0ZCbytGWVhsbmRwQzB0MWxkZk50bUZ4MkhJTHJxT1l5ajU3eG1MRHdXZGU1S0tFUHA1aW91NW5pclZ3bGxEcmVlUHNyZWNkMEh1eURNSGRaZGJoenl2ckc3MzEvMU50TGx4MmMxaElZT08xemFJTGp4Tk05WlNZVFBwRXFKRkMrK0U1cHo4MFhONVJ0bUZKNm1vSlNhZGxsdFdWeThRTTJnNGhpR3FwOW5XV0VOZGhTbmJsNkdyemg3c1pFaHR3WEdNSkpHb0E1V1E5RFRZRHFhYVN2OFVtVjVXV3MyL3NXYUUrNUxyRlhWQ0xvdHVyTTBWaUNSeWkvYUpKVVJoeThVSWh6Z1ptdXJ3cEZkelN1dG1EOVB3M3p4dXplbFhzcnZSYWRqOWlOeDhtZFhqNTNqWjdwclh6L2lMczlUNmNDb3MrcTExb3g1RjUzKzY0K0hiL3V6RjVQTlRSQkxpVW1ENmhMNFdiM2xnQUFCQUNQMTQ1RVZhUVhWbnR3S0EvNnpVL0tvVkoxNzZiUnJiMlEwQkFIUmRuUmEwRjFjMlhBdFNySm1wZktVM1V4MnUzNjlqYjd6SW1QN2JnOG45dWgzN2ZvaWp1WlpJVER5T3lWOTFLdVRBbmJpZkp2VUkvSDJDOTlyYlpUVUNoSkNSRnRmV1dGMGdrc2pHTXNiYTNJRU9CcGNEMCtSaUpEcU9zeGcwdVNUbkc4R1pPNjlIN1Zzd01EeXROQ0s5akZyQ2ZlWmdxMG1iL2RxTjJCRkNtei92cmM1bE9wcHA2cXF4MjVnRStQVklPeWFEZHVodXZPekc3OGM3MDNCTWFmckE5UmNaZ1hFRllvTHNicUIyYS8yb2xTZGYvdk15aXdyYUZjdjU4a1ZpSnFQRlFHNXZhejExRmVhRHlGenFxa2hDU09OL2dVakNGMHFRZ3Qzeis4ZGxWYVRJZEdjRXhSY0Z4UmVwY3BnZXR2clNqWFFhVmxUWmdGRGF2SkgyQXgwTXFOQlhYWVhwWWFmM0pMYUFMNVQ0UitZTmNUSWE0bVRrWWF0WFZTOU15S21rYnNpZzRUOGRleDZWVWI1NHZPTTNveHlvVU54UVMrWDNML3V1bWVFbVBiNHFoNkhCWlVidW5VYmQ1R3hBeXFaTDRlUDdtTzJjMDY5QktOYmdzcWoyYzluMGZzdHVxcWt3QnprYW5IeVlMQklUMHRqKzE4L2NyejFQajhvb3A2NVcxUXNuYjduL2N0ZmtDOHU5UnErLzA4OU8vOEZtSlYrV1djVzFGblBQeTI3NWFWSVBFeDJ1N0JyRmgvMFNFRUllZG5yU0xSaENMQVl0SkxsWU5taWYwTmY4YVd5QmRFWDNlb0Y0NXZhSGZyK08rWFdXKzlxem9ZcW5mazN5YjV4YklWbEZsUTM2SGNqMUFBQ0ExcEFrZWVCMi9PM1FiTVUvSUF6UzRnRjRBOVFicDhXM05vblEvY2k4M2Y5RS96REJHWU4zRmdCQW1VNEwybThHWjFaM3JBUWRqcUd6UzRkdHZCQjJLVEJ0N1F5M1gyZTUzd3pPWEhIaXBTcUhNY2ZiOXRuMkNjNkxydTY4RVYxUVh1KzdidFNnRlQ0U2d0eDBLVnp4T0pNOExBWTZHSHkyODVHNHZZbERXandXam1NN2IwUjdPaHZOSFdHMzRYeFlOMzNWSTRzSDcvV05mWjVZcEtQR0ZvbUpxdGFyaHZTdzBKbzd3bTc1aVplREhRMHZMdmNhdGY2TzBtRmhKaDMvZVlyTHh2TmhWRWNEUlYrRE0yK2szZnB6b1Q5TjZuSENQK2xwWEtIc1RZb3FHNG9xR3hCQ20yZjFmaHBic09ONkZFa2lHbzVKNzFFZmE5MTFuL1Nhc3ZXK1VFd0l4WVJjSkQvQzFlUnhURUZ4VldQY0tKWVEwaUZ4a1pnUWlwVUU3V0lKY2ZwUjhxbEh5VzAvWWxJYkw0UkpMNXZyOHFMMlRndE5LVmwyUEpqYVlxSEhTLzU3NXB5L0hsOS9rU2wzd3o5dXh2eHhNNGE2bkhwNDVzcFRMNi9LOU9tTTYyMTI5UHNoVHQ5ZGtiMkpiMGkyYjBpMkNvdGVjbTcydE44ZTNBM0xvYllQN1dIMDEveitKeDhteTJadUxwbm9ISk5aVGdYdDJxb3NheVAxc05UUzJYODhvdUU0aVZCZ1hJSGg1MmRFRWtKMnBIM2hHSWR2UmpuSXRSUEQwSU9JM0pXblFxUmJmcHpvL04xWVI2djVGOXQ0V05SVm1KN09SclAvQ0hDMTFMWXgxcEErN1ArOHpEVFhWWjAyb0J0MWxZYmpZYWtscWU5aVJLdTZRWFRwYWRyM3J6bVJBUUFBWk1WblYvemxFOXZaclFEZ283RGpXdlFJVjFNSE0rVVpnZ0NBajF6bkJPMGtTVjVUc2pTbDhwNzdSZU9jWXJMS0x3V21hZkZZYTJlNjdic1Z0L2p2SU9wUHh4OGtwaC83OVB2eFR1dk9oWjU3a3VydGFySjRuTk51bjVpM2JGN3kzek5FRXFLT0wwWUlqWEl6blRmQ3JxWkJWRkxWTUxhMzJkamVadXBjWmxaeHJmdVAxNVhlVnBYRE9QL3pjTC93bkozWG93N2RqUS9hUHZIeVNxLy9iZk5Yak50L21PQmNVU3ZjZHl0MjlqRHJDWDBzWm03M0Z4UGs3cS83eDJhVmI3b1lubDFTZTJXbHQ4ZXlteGxGOGhYRkpubFlESE14Y2xsOGxTRFJtWitHRmxVMlNLTmliVFgyMk41bVZKSzUzRU5KeDdFNTNyWS9IbjFCVFIrZzRiaWptWmFPR252ZUNEdUVVRDk3ZlMwZWE5NElPeHpEU3FvYWJnUTNCdFZpQ1Vtbk5SOUpYWVc1ZEhLUHcvY1Njc3ZxMm4wWXMwcHF2OWtmZUg3WnNIK0NNd1BqQ3hGQ20yYjFqc3dvdXhrc0g3RXIyalNyOTVJSnp0S3J1dXF0amhpUGNUZWxSdktsVzZnT0M3bmRCQ0tKb0dsQzV0QWVSbGRXZWh0OGZrYmFkeUFReTZmQkk0UWFCRXA2TVRDRlRCQ2lBN002dngvdmxGVmNleVVvZldyL2JzTjZHRWxmREZRWGpLZXpFWFdWU2NlTEt1dmZKR2pITU1Va2xRdFBVaGFQZDRRK2V3REFtNUZJaU12UDBqT1ZWcldFRHhZQTNvcVNkMUJSVmNPbHdMUzFNOTNvWGE5Mkx3Q2cwM1ZPMEo1WFZoZVRXYTZ3V2NsSEdJYlFUNU42REZucGd4Qnl0dEJpMFBGOXQ1cDcvU3ZxaEZFWlpkSnlZaHN2aEQzYU1tNlBiMHdiUStuT0ZscFV1bnZiRmg1NEpvMHRRLytjY2pZZ1Jkb1hzR2lzNDVkZXRrcHZwY2xsK3E0YlJSRGt6TzBQU1lScUdrVEQxOXg2dUdYY3pWOUdmUEhuNDFLWlBIazlkZmJxLzdtTzIzaFhYNE96Y3BwcmRHYVptQ0FYakxhZjJOZTgxNUxySkVJbkh5YmJtV2o0Yng0N2FmUDltS3pteDhwVWgzdGs4ZUI1ZTU3a2xOWWhoSHhlWmwxYTRSVVFuVStsTHdwRUVwSkVTbE1KNW8reVp6Rm9QaTh6RVVMMnBwb01HcTZseXVLeEdYWW1HdFFJUDV0SnR6UFJvTk93N0pMbVY0VklURkJmSGd3YUxwSVFFb0w0Y2FLelFDU1JuWVQvd3dTbmtpcisrYWI1NnIyNjYyeVozVWY2VjZHWU9MSEVNN1dnR3NlUXQ2dEpmSGJGblExanFEKzlUQ3BhZno0TUtiUDI3Q3ZwU0R1RzBFUVBpMFBmRFZLNjU5VCtsdGVlcDh2MmlZaGJEcGhUU0xJNXVoYUtDR3BwTktVSGJKdmlMMVdoaUJDMGVhaHUrcW8vVDNWWmRTcEVRcENYbjZWZmZwYitCdWZ0UU12a044VGxWR1lWMTFyb3EvNHJwd01BL05jVlZOUmZlSm9tMytOTWZZNUN6QTdBVzFKNEswa0k4dUxUdEUrSFdObWFhSFJlc3dBQVhWVG5CTzJSNldXMS9KYTU4YTM4RHVobHBaTmZYcGRWVW9zUUNrOHJkZjMrbXV3NEpJYVFxUTQzS2JkeGduUkdVVTExdmNqWlFrczZkVmxSMk82cFp3TlNsaHg1WGw0cmFHMGZLc1ZkdW9DOEtvZGhZNnp1NVdKTVhXM3R3OVN0dTg3RjVjT0ZZbUxZYXQrYXB0dVdWUE9IcnZhOXZNSTdidi8wN3c0OWt3YWk1NVlOVitNd2ZOYU9vdE13a2tSZXY5eWEyTmQ4N3pjRHZ2LzdlVUxUM1ZsNUtvUk93NE4zVGZycDZJc2pmZ2tFaWF5TjFHNnZIMDFOc0Y4MHprbEhqYzJrNHdVVjlhZCs5SFJaZkRXdnZKNGdTYVVEdnpaRzZ0dS84c2dzcnFHQ1dXcGtmdmZYL1N6MFZLbkxpOFk2NnFpeHBTUDJVbUtDb09IWVFBZUR5eXU4WEJaZkxhbm1YMzZXUHNmYmR1dmxDT28wYWh6R3I1KzVYM2lTSmczYWRkWFp2YXgwZWpkbElpd2E1eFNYWFJFUW5jZG0wdmZNNzcvcVZFaFpEWi9LVis5bDFXcTkrcG1EckhwMmF5NTliOVZLZVhZV0hSL2IyMnp5RmovRlA3RVpORG9OeHpERVp0Q29TUmJTOHZYVVJJQ09sTEpUcEJpMGs0ZzAwK1hkMnpoR3VnT1RqaS9ZSDVpVVYwVVZuTHUrZW9RcWgxRlUyVGkvZmNWVWwvRjl6QlU3VnBoMC9JZkR6MStsbEx4QnF4b2JnbHE4aFlSaTRsVktDUVR0QUlBMzg1ZFByR3hCRTRTb2hEZ0kyUUY0RjdDbVF2SXk3NmZrL0twOXQrTDJMaGpRbVEwREFIUkpuUkMwa3lRWm1WNUdKWi9MYmtaSXlVK0JucFk2NllXTlVYcE5neWhTWm9rNERLR2RjejBNTlZYMitEYVB2VWRsbExsYTZyUVJ0Szg1RTdKdVppOXZWK1A1KzU3NmhpZ1UxMmt5cXBkcER3dHQ2ckt1T3J1L3ZiNWVVNFoyZDBNMXVZRmNRMDJWZForNHpSdGhGNUZlZHVORnh1aGVackk3TU9uNEh6ZWpCempvWDFydUZadFZzZU42MU1XbnFjdU92eWlyRnRRTHhBa0gvN2Z5VkVoL2UvMXp5NGFmOUU5MnQ5WU5HRFJPMHBqZmpqRVorTzUvWXY2WTEyLytLUHZSNis4SVJjU2h1L0g1WmZVRkZmWGZqM2NxcUtqL2JPY2pGaDBQM1QzbHUzR09xMXNXTUpmbVJldXFzVyt0SDFYYWVqMjhObEFqN2JGWjVXb3F6SVZqSEg2OUdINzhRZUljYjlzaHpvYVBZd29RUWwrUHRHY3o2VnN1TnhjUklFa2tJY2pNNGxwcTFQMkhDVTV6OXp6SkxLN1YxK0JZR3FnZFhqeDQrSnBibFhYQ3R1djV4V1dYQjhyTTUyOFFpcVU1NUxMRzl6Vlg1VEEyeitxejhWTUNJYlRsY3NUZHNKenFlbUZwTlQ5MDl4UXRIa3VUeHdyZFBRVWhwS1hLWmpGb2lrZDRKNHFyR2phY2J5d21oMkdJanVOVUNUb2VtKzZ6ZHBTQkprZjIxWDQySU1YblpaWmNsd0dHSVNhZDlsYUxxNU1ZYXZrR0Vvb2tJY25GMHdaWVFoNHJBT0IxaGFlVkhyZ1QzNEVkQVFEdjBuSC9wQytIMi9heWxsK3lGd0R3a2V1RW9MMnlUaGlSWHRwaVFKaTZyQ3kyME9BeWl5dVZSSnU5dXV2c1h6alFWSmMzYXYwZDJiWEhLbW9GNmx4bUcyZmZjUzNxK3ZPTUUwczhmZGFPT25BN2J1bXhZUG0xWnhGQ0NHMi9GdFhCOVBocEE3cWQrbkVvZzRadnVSeHg2RTc4L29VREJlWVMyWHZIb09IaGFhV3JUNzg2OHlobHc2ZTkvamZJOGxKZ0d0V3RjSFR4NE5EVWtuT1BVMjZ1R2Vuek1uUGhnY0R1aG1vTUdpNXVtcFRPWXRBU2N5dVAzVS9zYjI5QUZaQ1RWbXY3ZktnMXRSaWJRRXg0cnZLVnJXWW41OVNQUXhzRWt1VW5YbTcrWEg3bCtYYUpKQVNkaGxYV0NVLzRKMzA3MXZIM3E1RkJDVVZwQmRXZkRMWjZIRk5BdzdIRjQ1Mk8rQ1ZRdWZweUREUTRsMWQ2M1FuTk9mMG9oWnEvUFhTMTc5TnRFL3grSGVQMXkyM1pQVFc0VEE5YlBYRlRzWDhPUzhuTGtrbkhxV1FIREVOMEduNHZMSWRFYU5FNEo0UlFaRWJwajBkZTNOODBsaXFXL2pTdWtDcFpSejFUVlBXQmFRTzZ2VXArNDBIc1pvcHoyaEZDRFVKSmNGS3g0dmFUUzRiMnROUWVzdEpYdGpTOXRocmJWSWNudHlvZVFvaE93NHNxRzJybE83TmVvMlZ5ZmZZa1FyRlo1U1ZWRFhwUVF4NEE4RHBFWXVLWDA2L3FCUzAvamtpWXlnN0FPNldra0R5cUY0aC9QaEhzOStzWUJoMW10Z01BbW5WQzBGNVJLNGpLYUg5V09hVmVJRmJsTUdTMzBIQnMzVXkzbGROZGovZ2xqRngzUjY2S3V3YVBXWjNSVGxINnBMeXFRU3Q4MXMxMFd6UERyYmVObnNmU0c0cHp3TDE2R3V1b3NhbkxPbXBzRHp1OWVYdzc2bW8vZTMzWlBmM0NjODgvVHQxK1BUSWx2eG9oTlBXM0I2MmROeUczY3NiMmg5SkZ0Y2U0bTA3dTE4MTUwUldobUppMHhZK2FpMDdsVk10Skw2cEpMNnFSL1hpWFUxWWpvT0dZNGtSdXlxSkR6eVFFYVcya1pBMjVkdEZ4bkZvVzdpK2ZtRy9IT0V3ZjJQM3M0NVRMejlMbWo3VC83dUN6ejRmWjZHdHd0c3JNYjVkKyt6aWJhMTFkNWMxaDB1K0Y1WHc1M0ViNjEyTVBFdWVQdE44MHkxMTJwRjJMeDVyYTMxTFFWTDYrbmkvK2VZcUxqaHBiZW4rK0hHNGJrMWsrcVorRnRDL0RMenpIMFZSemlKUGhzL2hDQ1VIeVJaSzJDOEpkVmJLKzRKdDRyWitzM3g0TU5OUGx5WllrUUFqMXRkWHpkRFlTaVpXT3ROZStXVUpFRS9sMGxZU2N5c0tLZWdqYUFRQ3Z4VDh5THpUMUhmUnlBZ0RlUUhoYTZlT1lmRzlYazg1dUNBQ2dDK21Fb0QycnVDYTlzS05wd01sNVZaOE9zWkplWmRMeEt5dTkzYnJyREY5ejYxbDhvZUwrZGlZYWUzM2JYNTlHUXBEcno0ZmRqOGcxMWVFcERYVU5OVlZxRFJ1RGZ4WUQxMUZqV3hrMlRxdldiUXJtS1RVTm9vTjM0MDExZVBvYUttMmZGTWNRaTBFTFR5c3RxeEU0bVdtZStNRXpKcXQ4NDZmdUZ2cXF6aFphanQ5ZUh0M0xiTnVYZmVSdUZaSmNNbVhyZmVxeXQ2dUp6OXFSOVFJeFFaQThEb01xYms5Tm5ENTROMzdwc1dCTUpxaVVYcUlDZm1uUWZualJJQ2R6TFlJZ3V4bW9zUm0wWjc5UG9KWkcxOWRRb1M3VGFmaUc4Nkgzd25NUlFod1dqUnBzU1Myb2ZocFhNSE53OTdPUFV5NEhwcSthN2pxdWovbXZuN2tmdWhzdnV4cDU4d09vcGVJWG5wTlJWTE44cXN2KzIzSFVSZ3Q5MVMrSDI5b3Z2RlJTeFY4NXZhZDA1L1NpbXEvM1BhVXVUeDlndVhDMHc4SUR6dzc3SmF5WTZsSlpKL3o3WHNMRHlMempTengvUFBwY2RrQjcwVGluaEp6S2wwbkZWTVlCUlVlTm5YdnlzOEVyZkVKYVRnNC9zbWd3ajhQNFpNZkR0cCtqZGpIb09KWFpmbVBOQ0E2VFRwVUdsSjNUamhEYWZpM3lVWFErUXFpNGlpOWRZSys1Slg2SlIvd1MzN0laclpEdlVjZ3VxVTB2ck83UlRmdmZPUjBBNEQ5SUtKTGNDY3VXejk0aW9RQWRBUCthbG9QdE5RMmlPNkU1Z3h3TjJNeE9XNWdaQU5EVmRNTEh3Y09vZkNWaGNpc2ptRUVKaFk3bVdycHE3SkpxUGtKbzE5eCt2YXgwK3YvOFQzWkpyZUxPK2hvY2ZRMlZzTlRTRHJZa0tLRUlvU0xGN2R1dlJmbUVaQ1UyRllUejZtbHlLeVJibWg3ZngxcTNwMldMdVVhZmVWb05jalNVVmlPbjAzQnJJL1dFbkFxNXcySVl4bUxRdmp2NHJLeW0yTjFhMXk4OE56RzNNakczSWlHbk1yMndXaUFtZUJ4NmFUWGZmVW56WW5MTHAvWWM0MjRxdlhvL0lwYzk1UmgxK2VqaXdXd21iZGF1QU5sVHNCZzRqbU50akxvamhQNjhHY05pME9TV2NLZlJNSkpFQkVGaUdNYWs0OUkxZm95MHVBVVZqVEg1NWNEMDNmUDdxNnN3SXpQS3BtNjkzOWRHVDB1VnRlMXFwT0lwTUF5N0g1RjdQeUozMFZqSHZMSzZuVGVpcWUwREhReStIRzZyTkplZTh1MFloejNmRE5oMk5mS3dYd0pDcUplVkxyVW8ybzNnVE03Qlp3ODJqZDE0SVd6ZnJUaStTSUloWktpbGN1QjJuRnloTlpHWVlERm9TdXZua3gxWW02MWRldXFja2lvK1FzaTdwOG02YzYrZUo4aS9mcTZzOURiUzRyWnhoSVdqSGFZMkxjd3VaOFRhMjIwc2ZOQStqUHBoM2Z4V0loRjZHbGM0cVoveTB3RUFnS0xTYXY2OXNKeVdVOWhhbXhzRUFIaHJDclBiQ0pLOEU1cjkzVmdIcXpmS2tRUUEvQ2QxUXREK0lsRkpuTnlhQnFIa3BIL1NpbWs5bHgwUDFsTm5MeGh0LzhtT2gwb2pkb1RRaXFrOTkvakd2SEhVczNxNnExdDNIVEZCSUlUY3JKckRja3NEMWRuRHJEM3M5R1IzSHU1aXhHVFFOcHdQamNvb1gzcXNSZEgxYlYvMDZXV2xNM2ZQRXlyWGZVby9peHN2TXVWYWRmSmg4c21IeWRLck5CeFRWMm1jaWk4YmNIWmtEWEJaSWdtUlZWeEx4ekVKUWJiMkMwdGFuWDc2QU10RjR4ekhicnhieXhkditMU1hxNlhPSnpzZXlrNWlOTlBsY2RuMGhKekcvYTg5VDkrN1lNQkVEL1BUajFLZXhCWWMvOEZ6cjI5c2tjTHk1b3F4TWIycGJMdTBmcnNpVzJQMW5YUDZEWE14K3ZObWRFV3RZTkZZUjJwa1hrZU5UVjFtTXZEMTUwTy9HZVh3OHhTWEMwOVRseDBMbnJqWkR5RzBjNDZIN0hHbzFkY1VsM01UaUNVTThkdE9ENlBobUprdUw3ZTA4ZVdYbUZ1cE9KVzk3ZVhmRUVLMkp1b05Bc21xVXk5bE56cWFhMTFjUGh6SHNOZDl4dHNGT2E0QWdOZHlOU2dqVFdhVkZnREErNWVTWDNVek9IUFpGSmZPYmdnQW9LdDQzMEc3aENDRFh5ZG9Sd2h0T0I4V3RudUtYM2lPVUV6UWFmaXE2YTdMSnJmNEZIc1VuYmY2OUt2aExrWkRuQTA5bHQ1ODQ3WTlpczZMeVNxVG0yeE1yZVVXa2x4eU03akZwR2hxMkx4QUlUUDg4NkhXUDA5eG1iL3ZLUld4dTNYWHViTFMrL1NqNUxsN25pZ09vdXFwc3dmWUc0enRiVGJBd2VESEk4L2ZvTTE2NnV4QmpvWkRuQXpOZEhtVHR0eC9HSlZ2TWZkOFIyNW9vczA5K08xQS82ZzhxdkxabzZpODc4YzdQZG95YnR5djk2VFRxc2U0bSthVzFtVVVOWTY2RjFmeDUvNzFoT3B6MmZaRlg0VFE3OHFHMmVYU0pwd3R0UHkzaktNdVN6c201UFMxMFh1MmZjTE40TXdlaTY1S0NHS2lod1hWZFNLUmtCS0NwQzVqWXZROG9Xai9yYmhQUGExWkRGeTJhME5YamUxdXBTTlgrK0RmTU1qUmdNZGhCRVRuVTFlSk54MFdyNm9YeEdhM1NNU1F6ZkIvdDhKU1NzVVNnazZEZWpZQWdQYlZDOFMvWFlsUWxnM1g2azJZZEx5SGhaYUZ2aXFMVGl1dDVxZmtWNlVYdFRVRFRvVkZ0ekZTUndpbEZsUzllZW5OOXc1VFZsRG1EUTV5ZmMySW15OHlUejFLN3NEdWlIcDRjUXdUU1FpNUJEb2VtNjdCWmVXV3RacTVKbVZ2b3BHY1g5VkcvcDFTQzBiYmEzQlpENlB5M21JaFVpQnZqTHZwdmJBY0pVK0ZrdFZrMGE0YjBZdkdPVUtHUEFDQThyNC9DOEpUUyt1RkxZY2kyeXRJVzFVdkhMdnhycy9hVVJlZXBxNDZGYUs0UTJKdTVTUVBpKzFmOVIyMTdrNGJpMiszbTltbnRBQTRRcWk2WHBTWVcwbk44VzdiQ0ZlVEk0c0hMemdRZU94QkVyVWxQSzMwaXo4Zm4velJrOG1nZmI3cmtmU1QrcGNacnN1bjlwUVE1TlZuNlJlZnBpM1lIeWdteUFXajdkcyt2cTRhMjlwSTNjcEl6ZHBJZlpDam9Za090N3VCK3FQb1BKK1hXVUVKU21iNHQ0YkxvdDlZTTZLa212L052a0JxeTlPNHdvSEwvL0g3ZGV6VlZkN0QxOXlTRUNTRzBCeHZ1M3RoT1VzbU9BdkZ6V1hlaHJzWVQvYm9ObmVFM2RPNGdobUR1MU1icWRYcGJyekl6QzZwbFIwcUZoTkVhRXJwOEY5dVVWZjcyK243ckIycDJKNlh5Y1cyMzF5Uy9zNzd5NmV4S29HSHJYNXBOZi9RM1FUWm5VLzRKOGxlWmRCd1IzT3RXVU90OVR0Y2JnM3JXRFU1WENIT1hUM2Q5VzVvVGtWVENiMlJicVltT2p5NWZkUmE2Wmg0VHpCTXZnNnRVUHdxdVVTdWVpSUFBQ2gxMUMreFVDRi9DbUdrMHEvUW50MjBWMHpyT2JHdnVkeVNIeGxGTllmdkpleTdGYXMwSnJjMzBhQlc0aHk4d2lkUVdXMmFOaHo3ZnNod0YrTTl2akhTaFZRNndzNUVvNjlOWTY0YzJUTDBWbHpIaGxKYzFYQS9vdmxMMzZXYjFxRnZCNjg5KzhvL0txK05FMmx5bWR1LzhsaDRJRkRwRkMyRTBIZGpIU2Q1V0V6eXNKam9ZVEYvMzlPT1ZPSzVJMjRBQUNBQVNVUkJWQjROM2puSnRidk8vSDFQWll1aDlMRFF1cnpDcTE0Zzd2L3pQMHBYd0pIUzRyRmU3SnhVWGl2NGF2ZmpKN0VGdStaNmZEZldNU2kraVBwZVp0SHhkWi8wT25ZL1ViR2Y1WWNKem5ZbUd0OGRmUFpPZ3ZidnhqcWFhSE9wQjU5Nm5LbC9peXJyOTk2S2srN1dzNXYyc1IrR3JEc2JlanUwMVJWNTM5SmdSNE1kY3p5ZXhoWXNQL0d5N1c2TS9Rc0doS1dXM2c3TlZzd29mQzFyL3VjNm9hOTVRSFQrTUJmajN0YTZuKzhLT1BzNFJjbCtKQ24zWTdpd3N1SEFuZmlmSnZWNG03TURBUDR6M25mUUhoaGZvTEJOK2E4QldVbDVWVU5XK2h6OGJwQzZDblAvN2JnSEViblZEU0txdzk3VDJYRGhhRWNkTmZiSWRYY3kydXpkcDVicFpqRm9Zc0hyZGUwejZUaXpBd3R2REhFeXZMNTZ4TDViY1RHWjVXUGR6YlRWV05xcWJHMVZ0bzRhdTdDaS90TWhWblY4MFh4cGtCeGJrRjlXZitGcGFvTk1Gd2FUVG5NdzFjdzkrWmwwaXlxSEVaUFpYSHY4OE9MQmt6d3Nzb3ByNzRYbHJEajVNaUE2WDY1NHZpeDlUVTY1VENVaEdvNVIyZW5xS2t5ZnRTTjExTmhEVi92SzNqdytwM0x5RnIrZ0haTTJmdXIreTlsWFkzdWJPWmxwZnIzM3lUZWpIRVJpUXU2SHpoN2ZHT3FYRUhVVlF4aWRocW13NkFnaE9nMlRQbHlIN2liSWh0elBFNHQwUGp1dHI4SFJVV1BiR212VU5EVFgrVTh2cWhubFpxTENvc3YrMURIVDVXbHdtWk04TE9TZWpvZFJlZElpU1RpT2hTUVhMem55d3RaWVE1b2w4Y2U4ZnRYMW91NkdhdVo2dktzcnZSRkNQUzIxZzVPS3BFZWdIbTJFbEw4U2JJM1ZWVGtNRDF2OWl0cm1CM0RqcDcwOG5ZMTZMTDVLWGFYVE1BdDlWY1d4QzZWcnROQndERy82TW1ZeGFGUDdXM3IxYkZFVmx0NzZ4SUhYSi8rR0NvakpoNkFkQU5DdWtpcit5WWRKeXY0aS93R0ZZMmpyN0Q3THAvYkVNRlF2RVA4VG5CbWRXVjVWSjlSU1pibDAweDd1WXZ6YkYzMFdqWFA4ZE1mRHAzSHlZYmwwRHBFMDJnejhmWUxTOVUxZUpoVlQwNkNrMUZXWTVubzhlbE9YYXVTZXFVN21XbTNjSS9yRUl3Z2hMeGZqdlFzR3RIdjNaUVhGRjhvRzdWOTUyWHJZNlYxYjdkMXQ3b1h5V29HdUdodkRFQlZ5NjZpeFRYUjROa2JxdlcxMFozbGE2Mmx3Y3N2cU5sNElZOUZ4UXkzNThyU3gyZVhKZVZVMnh1cVQrMWx3bUxTRkJ3SVZUMTFkTHlxWCtlcWhPajVxRzFvc2kyT2twV0pqcklGaGFPODNBNlJsWEpWYTk0bWJPcGZKNHpDb2VZVUNrWVRGb0ZGZjZQM3M5STR1SHVKZ3BqbkkwZEJ6bFkvY3R4bGZLSkgrMjBGSEZ3OGUxY3RVYnVQdFY5bmY3QS84eXN1Mmw1V1NoY2Zqc2l0a2cvWnZSdHU3ZGRjNSthTm50N25uNi9qaUh5WTR0M0c2QnFINDczc0pjaHRWT1F4amJhNnc1WUl5R0lZeGFIaDF2YkN3c21GeXYyNTliUFRVVkpnL24zaXBjTWhtbHZxcTM0NTFSQWlOWG45bjE5eCtYTGJ5Vkw2clFlbkxqamRPa094bnA2ZW56dm5uWlpiY1BxTjdtZmF4MFN1dDVwZFc4UkZDbTJhNVgzNldKbFJJNmxUc2MwY0lIYjZYTUh1WWpVN0wrc2NBZ0kvVGV3L2FZeFdEOWc2Rks0V1ZEWk8zM085bnB6Zkh5KzYzTC9wUTQ1bDhvU1FrdWZqWWc4Ui9ndVVualN1U0J1MTFyeCswdDV1OWJLeWxFckIxZkhXOWNId2Y4ejQyZWtXVjlVV1ZEVVVWRGRrbHRTSEp4ZWVmcExoMTEvM3o2Mzcra1htWG42VlRJOXVLUDJXWWREeTlzTnB1NFdYcGxwWFRlbzdyYlNhOXV1MUs1UHB6b2RHWjVhaE5WMVo2alhBMVVWTmhUdC9XdlA0Y2c0NnpHRFFhanQzYk9JYkRvZzFhNGFPWVZoZWFXcnI4UlBDMEFaWXNPbjdyVmJiaDdMTlY5Y0p2RHo1ci96R1N3YURqVEhwYkQ1ZVpMaS9rajhsbDFYeHBWWHlLZzVtbXJocEhOZ3lteXJ5NVcrbks3c1ppNEMrVGlxVkIrK0svZzZnTG96ZmNwVjVNdlgrOGpoU3MvOFNkZWdFMGhldW9qWTRZZHl2ZHM4dUdFUVQ1OWQ3R0gwT1crcW9UUFN4bWJ2ZVhsaWRrMFBBemo1S3Z2OGlVdTYxY0Y0TjBaMFpUZ2pxYlFic2ZrU3YzUzlUZFN1ZlZuMU5hYTg5cmtuOURCVVRuci82ZjZ6czZPQURnUCt0NVFtRjJTZnZwMWhoQ3AzOGErcG1uTlY4bytmVmkyTDViY1RVTm92Rjl6Qzc4N0JXZVZqcDRwWSs2Q25QbHRKNUxKL2Q0dEhYOHB6c2VVdDk2VXRJUGVXazlWRjAxdHI0R3A2U0tMeTJxd21QVHRkWFkycW9zdVZOVHlYVFM5VUhwTkp5R1kzSFpGWlcxTFdyZHM1bDB4UkF4cDZUMndKMTQ2dkxhbVc1VUwvUDZjNkZ5NGRNQWU0TnhmY3hrdCtocmNPYVB0RWNJN2J3ZVRZWFRDOGM0YlB6TVhlbURVMTB2ckt3VElJUjYyK2dGL2o2aGpZZHhWQy9UakdPZkttN2ZmenR1MGFFZzZWV2hXSUlRa212a3ZmRGNMWmZEZjVuaE5tK2szYjN3bkd2UGxhOXBPdFRaYVBFNEo0VFFvYnZ4MUtnR2RSd3RIdXZxU205cFNWUytVS3lseXFiNklQNytidENNUWQzRkVrS2R5MFFJL1RXLy8vYXYrbEs3VGR6c3QzVjJuNzYyZW5Kbk9YQTcvcWRqTDZqK0MyTnRybEJNVUIzb1REck9vT1BhcXMwQjUxN2YyRWROODh1R09Ca3VtZGdpSmpmU1V2bkt5eFloOU51VmlGcSttSTVqZjM3ZHI0MEhzS3lhcnhpMEQ3RFh2eXV6bUl1c1hUZWlWNTU4T1dOUWQ0UVFqbUc3bXc2KzVWSkVpVUxLd3pBWFk2b29vMzlrbm9XK3FncUxYdHNna3YxOXdtYlNXQXlhTkp3MjErWGRYRE5TazhlYTl0c0RuNURtdUYyVnc2QWVzV1AzRTFNTHFrZTZtVmpvcXk0YzR5RE5LR3hiZm5sOWNHTFJ1RDdtSGRrWkFQRGY5bDZEOWpxK09LcTlnTE50THhLTFh5UXFUMkp2bDI5SWx1djMxNnBiSDVwdXpaZ05kNnNiMmxuN1BiKzhualBscUVDeDY3VEowN2pDc05TU3RsTUJqejlJdXQ3eXEvZmduZmlUTXRuZ0w1TTdkTitQK0NXK1NDd0tqQ3VVeldxTHlTeGZmU3BFUXBEejlqN0pMS3BwcmVmaUw1L1lQVDZ4MVBkU0c4UDRiYmdmbnR2MnZQcVl6SExIYnkrbkZWVExQVnl2bGU3WUdoS2hVR1hMQjh6ZjkxUTZtSDAzTE50Ni9rWEZMMm1weHpINVU3YmNEMDhyeldvcWVaaGVWTk5yeVhYWkwyemJCWmNLSzVTc2RUZHcrVCtLcjVZZkRqOFBTV2w4N2xhZmZxVllrQzg2czd6YjNQT3RaVlMrcFlqMDB0b0dFZS9mbi9NUEFQaHdTUWd5S0tHb3ZLYjloTzNsVTEwKzg3Uk96cXVhdXZXK3REekhsSDdkdUd3NkZRbFgxUXRYblE3eGo4cTl1V2JrMmFYRDhzdnJaWmRvbFg3TVNZZENxZisvUFJoNE5hanhHM0RlQ0xzaml3Y3JhMlJqdVJQWmpjdU92WkNidjJabHFKWnllS2JjYmZQTDY2bmxUamhNMnBLSnppb3NlazVKYlgzTHI4S1RENVA1UW9sYzBQN3pGQmNPaTU1ZFVudnFVVEkxczUzcStTVUlzcVNhWDEwdnBOSUVObDhLRDBrdURvak9sNTBVSUpZUUQ2UHk1Vm95MHMwRUlWUllVUitWMGVJWGtZT3BocWt1ajBwa2tINGJpQ1drdEtkanFMUFI3R0hXUWpGQmtzMFR1Q2IwTmZmdWFVSk42V0l4YUd2UGhsS0Q2alpHNnVkL0hvYmpHQlV4VWozbXRzWWFDQ0hYN2pxdTNYVVFRaEZwcGF0UGg5d0x6LzErdkZOTVp2bXJsR0ljd3lRRUtSUTMxbXdSU1FpK1NHS29xWUxqR0lPT0V5VEpZdER5eSt1cE5EUWpMUlZOSGt0dVd1S21pMkdiTDBWUVJYbFhUT3ZaOUZ5VDFJVEJtOEdOUGQwOGhiSHJuNmU0c0JpMDFQenFTMC9Uc0JZSERNOHZyL3RwVWc5ckkvVkxnV21QWS9JZFREVVhqM2RDeWhSVTFKOTVsRkluRUpucnFvNTJOMFVJSGZGTEVFdElOcE1XbVY3MnYwSGRxZlFIRzJOMUcrUEdMb09BNkh6RjRmRXAvYnBSQStsaWdxUWFNM1Mxcit5dmk1MXpQSlpPYms1Y0p4R3FGNGoxTkRoWFZubVBXSHY3U2RNQTFTeFBhem9ORjRrSkxWVzJtd3FUZWpyV2Y5S3JxazVJRFhKd1dRenA0a1JJSVZXdXRrSDBMTDV3VkM5VEtFd0RBSGl2UVh0T2FXMGRYeUg2ZlYrcnlKVFhDc3BiZHNaM1VOczFkU2drUW0xRTdKUjJKKzhwdHJDcVhsaWxKREJzQjdYY210ekdySkphS2dTTnk1WmZpMDdPV3dhT0FqSFI5Z1F3dmtnUzMxU1IvcjBwK0Q5N1p4a2Z4ZlgxOFR1em1teXljWGQzUW93NEJBaEJna093QXNWTGdkSlNuQlpLaXhTWDRpM3U3aFlJbmtDTUdIRjM5Mnl5dnZ1OHVNbGtzaElCbnZ4Ym1PK0xmSFpuWjJkbko3dDc3N25ubk44UEYyQ3pPSUxzVHJXUlMycGJia1ZLcHRBbEt1SGxIVUZHT3lnQWVNMmhNbG1oUGs4Z3lxK1U3WW5RWTZTK1VCeWVNSytpeWNtMHN5SlNBZ0tDcjV5R1p0N0xEeDBOV1dWWnM1dnJLUC8ralh0RE15LzQ5MGZaWlkwT3htckdXa296QmxwTkhXQXBjY0JuaWFXejlyMjh2bmJJcVI4RG5KWmNVMlZRUS96TUJVSXhscHdjNzJQbWE2OUxJYUV3ZXZlMTA4WHEzajJzT2hSWWpmRTBzZFJURVlyRXRvWnFBSUNCZmZScEZCSlc5elJ6a0xXZnZSNStmeldsenJSRlZvNTNoaG9vUmxwS08zSCtJL2VqQ3pHRFVneFRiYVhGd1E0QWdPVW4zbTJkNldHaHE3TDJiR3RaOWExMytSTzNQWFV3VmtzK0ZBSUEySE1yQ1ZNOHdXam1DSWI5OWxCaVk5UFYyVW9LbE9VbklpKyt5c1p2UDdySS83dmhkdER0ZGROMGR6WlBLQktKR1hReUFPREs2a0FVQVRJanQ1bURyUEYzZDkxTUFnQU1jelU4djN5UVJ0dWx2ckk2a0VvbW1XaTNpN0JFWlZSdXU1NkFWU211SE85c3FNbVkrT2ZUK1FkZnczcjc2RDNqUEt5MGxoNTdlLzVsVnZtNUdmQ0tzYmxDV0o1dy9FazZUTXN2R0diWDBzUHFSWm1ZNlNoL1A4SWVBUER6aWJmN0YvanFxQ244ZWk0R1BuVDFUVTV5WWQyVS9wWlcraXJoS2VWSEg2VU5jeldVRjdRbjV0WE8zUHNDQUxCdnZ2ZHdZUFErdXhwclMyUXFVRDRjQ2dFQVhIeVYvZHVGMkQrK2NaODZ3REt6cEVGNlVtU3VveHpZMXdBQWNBaFh1dDg1aFZXc2dldnV2ZDQyMmtoTDZlYTZJTzhWdHpOTEc1UVZLSnRuZU1EZ0hMOElwYVpFTy9WVEFIYTNQV2lYOG40VEEvRHlRMmxGUGR0QW96TXJXUUlDZ3ErQlhnM2F5MnBiSk50NFpNMEpDQWdJUGg2cDc1UlFKQzZxWmhGQk93RUJRU2NVVkRZbDV0VjB1ZHZLQ2M0MENtblpQKy9nd2lXTVYrVng0MjNlemJkNTQzM01wZzZ3VEN1cSsrdTdEbzNsNjZlNHdodlFXRlNpV0JyUDFBR1dzS29aTXQ3SGJMeVAyWVUyTlMvcDlZSk9zRGRTeGRLL1NYbTFmNGVtYlovbHlhQ1RLK3ZaOHcrOGt0NS8xeHh2T3BYMCtIMVJaSHJsaFJXRHFXUTB5TVZRaEp2SVlDMzZNcnFVNVFEMzVBazZheGNuazFCbGhmWVFIZlp6WlpVMlROLzFYQ0FTL3pUYWFjWWdLN0VZZUM2L1ZWemRiRytzV2xISHBsSklGQklxQnVLTEt3YkJhNUpkMm1pcHp3UUFTRWdHUEl3dERQNzlNWFpYV1lGaXFNbUFtWEJzb3hxREJnQW9yZTNRTHNIbWRZalBvVlJMZDRKMk9DNzUyZXNLMnFva2ZEb3FyZXlaNTAyamtPNUZGeVFYMUkzeE1pR1QwQ0VkbFY5NkJBTEFSRjl6QU1DWk5vMEdNb3BjV2pYWVdFdUp5eGYrZVRWZUlCU045ekVEQUp4NWxxbktvTHBiYXBiWHNiR2V3YzB6UENoazlHRnNJU3drZ2VLMTFnYXFBbHlKaDVhS1pKOTVmaVZyK01aSEVUdkdpTVZpMkZ5d2NyeXp1aklOdHFiRHlzY2RzejNWbEdoN2JpZkJ6endKUlJTNkVvZFB5SzNKTG0wa2duWUNBb0plRGRwTGE1cWxSalVpYWljZytQOUZLQklYVjNmZHAwcEFRUEExODA5b3VpeHhyQTczS0NSMHNyOUZDMWVBQmN4bm5yV1dFYmxaYXNyVWhOdDVNM0c4ajltc3dkWmpONGVPMlJRcUZJbVhqK3N6c0k4K0FHREowWWlDeWlZU2lteWQyUThBY0Rvc0F5c1g5N0xWeGtmcCsrNTh1UHc2UnlBVUxSL1hKOEJKLzlpanRNZHhSU1UxelRCZHVlSkVKT3dkZ3oza2YxNkxmeGhiSlBNOW1tb3JQZHc0UXBGR3JxeG5hekRwZmN6VTV3eXhZZERKUXBGNDJxNW4wblZTcThZN3c4WnZKMVAxdENPVHFHUzB2SzVsMjdXRVZSUDZTaCtjMjFIRnZieXU1Y1NUOUJhdTRKOGwvU1VFU21FVHdhSVJEaU05T3ZRcXQzQUZKNTZrdjAycnVQVXU3OEM5WkRaUE1OSFgvTXJxUUFEQW1FMmh6NU5LRUFScFl2TXQ5WmdoZnViUWRUVW1xMnB0U04rTjA5d1AzRXYrNVd3MFZ5QmFOZDRaUnV5M0kvTVhIbnBUZm00R3JMOUxLNnA3bGxoaVk2QzZjNDZYblpIYXI1UGJoVTZNTkpVQUFIVXNMcWJtcTZGTU05TlZCZ0RrbG5lb0taTkk5U01BZ2JLcytJM0RYSTFVR1RSb2tpcHhpZVlHMmM0TnNwVytkR3NtOW9WeU1LNFdtaDhPaHBCSmFGRVZhK2ZOeEY4bWY2UWF5eEFYUXdNTkJsOGd1dlE2QjRya1gxdzVlSVM3TVJRMituQW9SQ1FTdzByMUxUTTl0c3owZ0IzdlVGSnUyZ0JMZUFHdmRkUml1TEJpVUpldm0xSllOM1pMS0FBZ0pxdksxVUp6VGR2eTBJdWswc3R2Y2dBQUc2ZTVxU25SSHNVV3liVWhrSm9PY3dXaWk2K3lCempweWQ2ZmdJRGdxNkYzZy9iYUZtNm4zaVQvUWpTWjlJWm1YaWRPY2dSZG9xMUNyMnpvdWsrUzRETWh1UkFtRkltTHFqNVQ3VDBCQWNHWFNIVWo1K0lyYVJzcVNURnJaek4xTlNYYWt6WURGd0RBckgwdjRZMXQzL2FUR2JSSFoxYldzYmo5ckxXYnVZSzcwUVVLVkJJVy9Nd2ZhanR3N2IyNlpoNE0yaC9FRnJiM3RITnM4VUU3WnNnNnBiOEZBQ0M1b1BZMnJvTXBwYkFXOXN4WDFyTzFWUlZlSkpXR3kycEdjN1hRak5nNVZsOWRzYjZaTjNURHc5R2VKcjkvNCs1cW9Ra0FXSGpvalhUbk9RQmdySGVyc0NpVzUveitjRGoyM3AzTk5QYk45MVpScEFJQTZwdDVJWDdtNXJwTWJSVUZDaGxOS2F3NzlDQmwzb0hYQUFET3pibVlEQ29ldUhLQlI5b01ESXZxMTAxeWVmUytpQzhVSVFEOHZhUS9uVXA2bDE2eC9ueU1vUVpqYllnTGxZdzZtcWpETlpjZE54UE5kWmtQWWd2dVJSY3kycXo0dGx5Smc5cTM4Um8xdjB4Mk5kTlIzalRkUStMVjhSZnR1MkgySkJTSno2bVc2TnRTb0pLZzRSeVV5RFhXVm9McXF2aDlmTzExZmUwbHczWElqWWk4Mk94V3FaMis1aHJZdjNpMHA0bkVkVjU0K0kyTWJzcHVNMytvTFp4enpocHNEUUJRVjZaNTJiWW05cDhsbG9TbmxydGJhZ1Y3R09lVU5aNS9tVFhTd3dTVExYU3owUHg3U1dzZE81Wlhod1VGOTZNTEtXUjBxS3NoWHlDNitDcmIzVXJMd1ZoTitxVmZmaWdMM3o2NnNvSGpaS0tPTGRZRTlqVlFWYUlDQUtBSy9jaCt4cGI2VEJSQnFHVFNyWGQ1QlpJRHRPVDM3bnBFN3BZWkhwcFN1WDBDQW9Ldml0NEwyZ1ZDVVZValI5SWlxM3VPMlJMTUdHaFZWdHZTdVYwcUhGMG9KTFNqOFVjSCtFS1J0R1dYQkpkWERWWldvRXplSHZiWldvNTd3cjc1M2czTnZOOHV2cGQrQ0M5VUExRlJwRGEyOFA1ZnBNdytBUVNBc00wamk2dWJaKzkvMmFYWjZmZkQ3VDJzdGVic2wxR2pLQThVQVl0R09Gd056K20xZFFFYkE1VVpBNjEvUFIrRDM2akpwQS9wYXdBWDlXV2lTQ09qQ01BTEZIbFlhU1hsMVhRcGhkQmpFQVNJeFhqSFY1RllYTm5BNFF0RU11M29DQWdJQ0I3RUZEYTBkQjBqd1NyckhpMENpc1FndDd6SnpWTFRTRk1wcDd4eGtwOEZyQnlHUWUrWm53ZU8yUlFLaDYwMUUxMW1EYmFCRDhIY3J6eHNqVlF2ckJpMDgwWWl2SHZ5eHdCWW9RMWJ1RTh2RzhqbUNtQmFXSkZHOWwxMUcrNVdWdGVTWGx5UEFEQmk0eU9oU0R5bGYzdFIvVEJYbzRUY2Fta1IwMjNYRWloa05LK2k2ZUtLUVRhR3F1ZGZaT0VYQ3l6MW1aZ25tU3FEZW5IbFlPeWhPNUg1aHg1MGFJZGVkRGo4UTBGckhjSE5kVUZhS3ZUVnA2TGVwcmNha1o3OWVhQ1pqckxFcTFOSUtDYUo1Mm1qdld5TTA2NWJpVnRtOUlQUi92V0kzRkg5VEw0ZllhK3NRS2xxNE16ZTl4SWIvUmUyT2NtSkFUajJLQTB1eXNBdHhUWE5mWCs0UG5XQXBZU0xHRjhnZ20zcTBDRVBkaTZvS3RHV2puSnNiT0hCV0Ywb0ZDdlF5QUNBSDBZNTRsdktGV2dkWnBJWFgyWERIUFdNZ1Zhd0JCMFRvbnNRVzNpcVRWdDNlb0FWRnJURDY1eGYwWFIxVGFDNUx2TlVXTWJEMkNMTUNYWDlGTmM2RnM5YVh3VUFNTG0vaGFPSnVwRldaN1hpQnVxS1l6eE5BUUFtMnUyYUJTZWVwSFA1d2tYQkRtbEY5ZmVqQzZoa05OakR1TEtCZlQrNndNbEVIUWJ0em1icWovOFlBVVVFOEJ5NGwwd2hvN3R2SlZub01ZZTZHclp3QmJQMnZSemR6MlNRczM1MHBxU0p2UnFEaXExWkNFVmlGcHV2d3FCS2xCamdyZXlTQzJxbGduWkphbG5jdTlFRmM0YllkTDRiQVFIQmwwM3ZCZTFzbnJCVXdtT3NKNlh4RkJJS05iZTliWFgrK2FIL3BzdHhFa3ZwUXBGWUloLyt5eVRYem11cmZGZmV3WVpNaUo2YUlvM1NJYkE1L0NEbDd5WDlwL1MzdlB3NlcrTHBOVTFjNkRTK09OamhoNUVPUElGSTd2SUFBTkJwckxhSjQ3ZjZMcnpyYUt5R0YvUnViT0ZKeTdPWjZ6SnJaSW1jengxaU16dlFCanNVNU1LS1FYVXM3b3c5THpvNWg0OWd6MXh2VjFuMnFuaElLRUpHMGFWL1I4UmtWWmxxUzA2MnRsNk5QL1M5MzBnUDQyZFM2eXgxTEI1ZW85N0dVTVVmcHlmMDgxZ25hMzFWaWFmc3Uvc0IweCtDSEZqb0c1RldEb1AycGFNY2ZlUjRraCs4bnhLZVdqNTNpSTIxZ1NxSEorak82Z1laUlJWb3BHT1AwakpMRzdDTjlrWnF2MHgyeWF0b1BQRzBYZGovcndVK2c1d05IcjB2cXBjU0lvTE1DYlRaUGMvYjROdnpjUEtrU0NQZjN6RHNlVkxwdEozUGVtR2RwYktCM2NUbXEwdjVKeEVRRUJDSXhlSjcwWkxxMlFDSXBWZlZZWjRRYzl6c0p0QzBSVW1oTmQ3RFB6U3Fud25XWVM1dDB1YlFNWFdQSWtCWmdRckhYSkZJZks1TjRKT0VJdml5YmV5dWhFMUhXVzNMK0MxUHJBMVVaZ3l5V2pyS0VlN3pJS1p3dUp2UkJGK3pDYjVtQlpXc1Y4bWxoaHJ0UXhqMDd2cHpaajhiUTlXU21tYk1ZUlFTbVY2NSszWWlDVVV2clJ5TUlHRGQyZWlzMGdZRUlCUXlXbEV2S1RoS281Q3dqRFM4cmhReTJyNUYxblVMOWpCV1U2TGxsamVhNnpJQkFCdW11bDE1azdNbXBQVnk3WjdiNmxnbUVva1hIbnE5YnBMTGxpdHgrQXAvRkFGWFZnWEMyOXRtdGRxMnRTdjJ0OTI2R3A2TDZlR3BLOUhXVFhMNWFZd1RDVVVpVXN0UFBNMDQrZU1BN0lBSUFxNit5WG4xUWRLNDkxM0hlVlJhVVIxYzJ2Q1NNb2VUTWs1cEJWN252Zk84elhXWlJWV3NaZis4d3o4NkNWZHo0V2V2NnljbmpZL3h3eWhIYklWNjRhRTNJejFNNE5wSGVSMGJBTEJrcE1PU2tRN3dVVzliSGN4c1ZaRkdmclo1cEFhVHp1VUxhNXU0VUdSKzVYaG5DZ21GK1liSi9oWVdla3o0cjF3eHJnOEFvTGk2MlVDRDhldGtsL1RpZXF4SVpMUm51KzNyK3ZNeGsvMHRuTTAwRGoxSWlVeXZCQUQ4OVoyUG1oSnQyN1dFbE1JNkVvb3c2R1Q4N0FLNzB0S0c3VGNpY29tZ25ZRGdLNmNYZzNhdVFNb2lxd2RSKy9HbC9VZDdtc0lJdHJpNmVYYWdEZlR6aEdndzZiZmY1YzN1bUtFOTlDRGw4dXRzTmsrNGJLelQ3RUFiaDBYdC91YzMxZ1UxdHZBa0luWUF3SzFmZ2t4MWxLczd4c25sOWV6cEE2Mm1EN1RDYjdUU1Yvbng3NGlqajlLZ3R5MkhKK0FMUlpnNGpZVWVjK00wdDZYSEl1cFk3U0VjaFl6aXV3Tk9MeHRvb3EwRXg3OEFKNzMwNG5xSklCenFmc3ZVdG9uSnF2cm5od0hqdlUzeFB1SDJ4bXE3YmlaMmNSMTdqcHVscGlLTmZDZEtVazBkRDRXRVVzbWsrbVl1R1VYeVRreUx6cXhzNm1oN0ZwOWJQYld0VHd5anI1bkd2cnNmb0RjTWhNc1g0YlY1Um51YTVwUTEzbnJYYm9OM2JjMlE2eEc1K0tCZEpBWUNvUWk3c0Q1Mk9pMWN3VjlTRHFqWDF3NHgxVllPVHkzWFYyZllHS2h3K1Iwc2d3dzBHSDcydWxmZjVFakV6MlFVcFZGSWloM1RDTGNpODNmZFREeTQwQzh1cHpvK3R3YU81VlA2VzQ3ZEhDb3ZZb2ZsZjYrVHk3Q1BWZ3RYTUdYSHM5QS9Sdnd4M1gzOStWaDV6L3BZSkw5VFZRMXNGaEcwRXhBUXlLS2twdm1ERERkV0dVTXppODN2VXB0ZEdtMVZCYWhPNzJPcmc0L01DNnRZU25SS000Y1BBOGpaKzE3dW11T2x3YVE3THI1V1V0TTh5Yy9pMkJML1BYTzlOMXlJR2U5ajF0OUJiN2k3c2I2NklnRGdhWHp4RDhjaU1rb2FkczBGQUlCdjk3NkFsbS9GcDc4eDBHQk0yUkgyc21OZ09kUUZRSit6SGJNOVp3WGE0SC9TTlpuMDRSc2ZiWnptNW0yclk2S3ROTmJMOUZSWXhpRG45c0oxYjF2dGxST2N4V0l3ZC84ck1na05kRGJBVnR0TGFwcGhxTGJ0MjM2bU9zcTU1VTFZNUNhTnRPVTQxQlh2aExsRGJBRUF6eE5MelhXWkFxR0lRU2V2bk9DODZsUVVUeURrOFVYK0RycHdTUDN0WXV3UUY4T0Z3KzFuRHJMcXUvUUcxcGVPSW9pRWQ1MU1rZ3ZhdGRQVmxXbUdtZ3dTaXNSa1ZZM1pIRXFqa0FSQ1VYVWpKNytDNVdXci9XcmJhUDJaNTJVYW9IU1Q0MHNISEY4NlFPWkRBeHoxZmh6dEpCYURXZnRlMGlqb1VCZERPclYxUldQbW5oZDVGVTBIdnZQdGE2Nng5L2FIbSsveVBLMjFkODMxa25rY0JvMjhZSmdkZGpjcW85TEZ2UFVqQjVzVUhzUVVoaVdVK05qcGhQaVpweGZYSDN1VUZ1Sm5EbWNPSXpZK3V2M3IwRm43WHE2YTRBeUQ5c1hCRGlaU2VRZzZsWVEzSFlES0R0aS9IbHVFK2ljMDdjOXJDYkNhSUR5bEhQYTBiNXZWVDAySjlpeXhwTXRhVVFrU2NtdkthbHZnV1JFUUVIeWQ5R3FtWGFZYlZqZmg4VVVubnFSRG1SQnA5czd6bGxiZ0xLdHJnYU1MaFlUV05uR3grblp2VzIxWEM4Mmc5UTlrSG1yZm5RL1F5clZ6MG85TXdtN0g1OWJBNEEzRHkwWjc0elMzVysveWkyczZFd0JMS2F5YnVPMHBBQ0I4KzJpWk80akVZcG5KKzZUODJqUFBNdkI2c0lvMHNxbTJNbVlOK2hraGs5Q1lyQ3A4YU4zWnppZ0NBRmg4SkZ5bVdib0VqMzhmSWJGRit1Mm1GZFhkanluRTdzcHNaeENLeFBqTmxmWHNCQ2tOWkU1YlZML3BTcHowRWNaNm1mclo2MzZ6NjNtWFR1bnFTalFVUlhiZFNncHcwcDhiWkx2eDRuc3pIZVYvZnVoLzRGN3kyL1FLVFNhZEx4QkorOXVyS0ZJRG5QUm43bm5oWXE1aGJhQXFiRnZkdVJPVmI2S2xQTkczdFlDUWhLTHZzNnM2dDZQckhwTExZWlgxYk5ZbjlBY1NFQkI4d1NUazFrajZvY3BaVWM4cGJ3UUFPQmozd0lwQ2tVYTIwR1UyY3dTRlZhd2RzNzFnckF0YmwrZjk5U28ycTZxdW1RZWpMQmFIL3lTK2VPb0FTMTg3WFdVRnlvN1puckR4bTN3WlhUTFNFWnJBTlhNRUREcjVibFJCUmtrRFRLb0RBRUw4TEtEeUdad0dET3Bqb0t1cUNBRElyMnpDbXVHaEFQdjhvWFlVTWxySDRtNjZITWNUaUE0dTlQVzAwVjQwd3Q1djFSMEhZL1dSL1l5Yld2ajRwUDJnUHZvbmxnNGdvUWhQSUxxNGNqQmM5N3o0S2p1dnZJTVJiR3BSbmFtT2NsOHpqU3R2NUhaSTNZbk1oNWxlQU1EMGdWWU1PdmxSYkZGaFcxMzBKSDl6TmFVT2k2b094bXJCSHNZbE5jMHdFL3YzNDdSRndRNmorcGxZenIvTUY0cUd1aGpDcVBYS201eW9qTXJRUDRJQkFEZmY1dVhKY3FoMS9iRTFrbi84K3dnR25YendmZ284ejJPTC9mRkpiQUJBZmtYVDRpUGhMNUpLejczSWdoMEhsTEhINFFlaDV0SzNha28wa1ZnczBjR09JSUJLSm9uRVlteWwzbGhMQ1NiRG9TSTlCRVVRS003WDBMYTB6VlNrWWlIb29ENzZwMzhLUUJEQTVRdXZyeDBDTDhYcHRrTDYrSnpxNU1JNk9MRG1samVHcDVZclNWV3dZeXdPZGxCVG9vbkZRQ3h1bFpyRGdLc0FNVmxWQis4bjh3VENFRC96d2lyV3dmdkpka2Fxc0VBdk9xdktmTjRsRGwrNGFvSXpmTXFhMDFFMENra29FdE1vNk1HRmZ0ZzZBcHNyV0hJMGdpY1FJUWdnb1FoMjJja29vcU9xME13UnJEa2RkZmhoZTMvRTl5UHNoN2taUWJNM2FNRXdmYUFWZ2dBS0NmM3RZbXhXdGFrd0VRQUFJQUJKUkVGVXFmU2dMd2JpRGcya0xBNC9JYmRhVDczclZSZ0NBb0l2bGQ0TTJxVXo3VDFvYU9jS2hIWkdxdE1EckdRKzZtQ3NsaWJmK2x1VFNjZS85QytUWEdPeXFwNG05R3lac3hjWTZtSVkyTmNBSDVmMk1kWGc4b1hidnUxSEpxRTMzK1paNmFzc0hlM0liOHU5MnhtcGpmTTJRMUdranNXRnVlVjFrMXl3c0plRW9pVTF6ZktXT2JvUENVWDRQZSs3SHU1bXBFQWx5UXVCS1NRME1xTzl6TUZZUzJtQ2o1bFFKSGExMEZSWG92MHcwb0dFb3ZlaUM4UmlzYnVWRmhTU2dlQlZha2YzTTdFelVoV0t4Q1FVbVR2RXBxR0Z0L3RXRWdCZ2dLUCt0bS83U2J3aTlKajlkREtQVGVZTFJjMGNBV3lEbkJkazI4VG1Weld3Z3oyTWd6Mk1WUmpVZ2txVys3S2JFczlhT3NxeG9KSjFMU0ozZ28vWm9ENzZXQjhITExvTGNHck42bERKYUVWOXkrY0kyaVcvV2RXTkhDSm9KeUFna0VsQ2JrMmRSTkF1SjJwUHlLMXBhT2IxczliU1l0S3JaTFZ1U1JQa1lraW5rbTVINWp1YXFFTVhyc01QVXFGZWQxVURCeHFidzFFTEFjamRxSUtwQXl6LytzNEhKa1VqVXN0SC92RzR2cG0zNTFiUzJoQ1haY2ZmemhsaTh3MXVHcURGcEFNQTVneXh3VmNPWTA1eUYxNW00WVAycUl6S0hUY1M3STNWRHQ1UENmRXp2eDlkcUt1bThPdGsxMkFQWTA4YjdYZnBsYkRuL0NkY3Y3R3ptWWFwampMOGNlYndoYzhUUzdQTEdzSVNTcHpOTlBEdjhlV0hzaEh1eGtOZERkZWVqWFl3VnFOVFNPOXpKSmV0ZDkxS3ducjZSdll6WnRESmh4K21ZRXZTZmc2NkVrSDd4bWx1Q0FMdVJoVW9LMUJnY0Y3TDR1NjVsY1FYaW40YzdiaDdyamNKUlY0bmw2MDZGUlcxZXl5Q2dKVEN1c1ZISTRBc210aDhXQVhtWUt5bXBFQVJpc1R3cnJUQ3JxT0pldnhmRXdBQVJ4ZjdzN21DWnE2QXhlYXpPSHdXVzBBaG9RQUFxRVV2emM2YmlhdE90ZHJYeng5cU4zK29uY1FPc05waTZiRzMxeUphSmRtbkIxaWRXejRRdTg1R1drb3dHVjdkeUluTHFjNHBhM3lhVUR3cnNHY0Y0WW8wOHZKeGZRQUE5Mk1LQmpqcU1SVTdsSVRBa0h2ak5MZU4wOXpnbGlBWFEvNmQrZmg5T0IzRmtpKzNyY0w4T3RrRmk5aGhHNytCQmtNNkJ4RGdwSyt1VExzZG1YK3dvNkpCZjBlOS9vN3RyWDlCTHUxdWRnZnZwOGdLMmlXL2VzMWNRVUp1elRBM0krU2pwS0FJQ0FpK0FIb3ZhT2Z4UmZVc3VjWEQzWG02bWhJTk9vNUtvNnBFNDhxM1BEWFVaR1MxZFEwNW02a0hleGlQM1J3cWM4L2ZMc1FXMXpRSHV4dUgrSmx6K1VMcExEZUZqRlkxc05lY2lWNTVLbEtpcy9yVGFlRUtxaG80K0hwNERrL0E1Z2tyNnRsVU1zcm1DVzYreTN1YVVPeG9vcTdKcEQrSkw2YVMwWGxCdHNjZXA2RUlzbjJXSjRLQTFNSzZpbnEybTZYbU53RldLMDlHU3MzRFBnWVNpblJmUEY4b0VnOWNkeStqcEdHb3E1RW1rdzRYSUtZT3NOUlRVendWbG9HZEQ1V01acGMxckRvVkNSZmRCVUpSZlRPUEx4Qlo2YXNJUmVMYUppNkZqQXFFSXBpanhxL1c0NGVyaGhaZWVSMWJLQktMeGFDbWlWdlR4SUgvcjlMYVpqaFJvNUpSZFdWYVJSMWJERUJrUm1Wc2xxUmdqQVJPcHVvU0ZSTXkrZjV3T0taRkZMdDMvUGtYV2Z2dWZvQjNsd1E3U0U4eXpIU1VWMDV3WG5zbVdpZ1NYdzNQdmRyUlJhWjNhR3poYzNqL01lTUdBZ0tDWHFDWnc0L1ByZTVReE5RYVE4dUlEZmhDMGVYWE9kOE50MXN4M25uMTZhanVISC8xaEw0QWdPT2g2WnVtZXlBSUtLcGluWG1XQVlOMmFhNUg1RzRwOXpEWFpRcEY0bTNYRW42LzlCNk9QamZmNVYwTnp4R0pBVDQ0VjZDUzFKVmIxZFM0Zk9GUC83ekZIaHJxYWdRdHhDUzQrUzcvNXJ0OGV5UFZ2NWYwNXdsRVYxN25SS1NXYjdvYzl5NjlVbnBuQU1DajkwVlZEWnowNHJyMDRub29JMG9ob2YwZEpYdXFMNzNLM3ZadFB4Y0xUVmhMZFdaWndKVTNPZC91ZlluZjU4NnZRN0dSRks0MW5GcytDR3ZzMHVqWXUrUnZyenZSMTF3c0JrY2ZwY0szaktMSSt2T3hta3o2N1YrQ3huaVpRaGUzbVh0ZTNGd1hwS3VtV052RUhiTXB0SE8vZEcwVk9penN6NUxSUk4wS2h5K016Nmx1NWdyd253ZEhZelVOazNiVnVxb0dUbXBSZTBVOUFnQ2RTaXFyYmMrTHhPZFVKK1hYNGwwQWpUUVp4bHBLc0NTaG05ZVpTa2F4NWV6dW8wUW5yem9WNWUrZ2UvSnB4bEJYSTRsSFlZMUFZbDVOUW02TmpZR3FsNjEyYVczTDAvaGliMXNkYXdNVk9ZY0VzSFp5d3hRMzJCNkNOVWY4L28xN1Rua2pKZ2NBZ1EwTHo2VkszNWVmZUFkdENGLytPVXBIVldITy9sZnYwaXRRQk5Bb0pObi9EcWt2bjFBa2pzK3RhV2ptcVNvUmJXNEVCRjhwdlJlMDF6ZnpwSUpnR1RvMzh1QUxSVy9US2piSzBsR0h1WFI1MldBU2l0Z2FxckxZcllQWnVoQVhBTURQWS9zc0c5c0h6aVR3RGl1aDhjVndWSDZYWHNFVGlLUnIwOGtrRk5hQTNZc3VCSitiTjZubGJ6cXE2M25aYXRlemVIdnZmTUMyTkxINXgzOFl3S0NUTDc3S2RqUlcrM1d5YTJFVjYwbDg4ZVQrRmx5K01DeWhKQ3F6VWlpeUNYRFNQL1k0N2JPY0ZZMUM2cjd6aWhnQTJFeTQ1V284SENQM0wvRFJWMWQ4bmxqNjNjSFhXUEc1S29ONmRMSC8rdk14VURTMXRMYmxWRmlHdVk2eWliWnlhbEhkMWZCY2JITHpMTEZrMTYwazdQaHJKcllyQzc1S0xuc0Z5cURld2UzSWZHd05KYXUwQVFiVmZ2YTZWMVlIMHNZZGw2a0xJTTM3ZlJQT3Y4ajY2Wisza3BXaUhlbGpxczVxcXdOVVZxQllHNmdFT2h2QXV6YUdrcko1aWpUeXpYVkJ5Z29VVEpkbzlRVG5VZjFNcE92d3FXVDB4Ny9meG5TMXN0QXRFRGp0eHJtK2ljWFNSZnNFQkFRRUxEWS9VYXFmcUJPMlhvdi9Kc0J5MlJpbmU5RUZNcDNWOEN3ZDVlaGxxeDJSV3Y0cXVUVFl3emdodCtiUWd4VHBWQ0cyU2lBUWlUZGZpVC81NDREcVJzNmhCeW5ZUUNEek4zeTRteEYySklGUURDVm1JS29NbXN5Z0hlSmdyTjdZd21NcVVtY01zZ0lBTEI3cFVOWElpWlBLalFNQTBvdnI0Y2lpclVJZjZXRUNLNm9VcU9UZHVGRnBtS3ZoKyt6cXNNU1NJQmZEMzc5eGY1RlVTcU9RK2p0SXVtb3JVRWswTVNaRWg4RHhrZEpXaW8vaXJnbUtnSDBMZkFBQTk2SUxrdkpyWWJxWVFrSW4rcG9kL3Q1ZlM0VU9sd21XSFg5M2RYVWdyT3ZlZGowaHAxd3lXNHNWaDhPRGgvaTFWc0svejVZN3lxUVgxN3YrMUY0cGhnQ3dlbUpmLzQ3Q2IycEsxRFBQTWpFUmVEeFBFMHFxR3ptMzN1VS9pQzBFQUl6M05oM2hiaHliWGJWMGxDTUFJTHUwTWJWUWR0QXVjWjFIZVpvRXV4dC9oRVJyWlFQbnpQUE1NODh6NFpBS0FERFNZakFWS1cxblRnTUFuSHVldGZ0MjBzTGhkbDYyMmgveWEyZnRlM2wwa1g4blFidVZQdlBtdWlBS0dlWHdoTDlkak4wOTE3dWhtWGMzcW1ER0lLdnp5d2M1R0t2OWNlazlkSUZSb3BORC9NeEIyeXdJVDJsTkMzeURNQnRSVk1YcVJ0WkhzdG9sTWErbWprVUU3UVFFWHkrOUY3UkxpNm4yQ0NvWkhlOWoxdGRjUSthak5nYXFFdXVkR0gzTk5KaUsxRUhPK200V212RzUxV0dKSlM4K2xBSUEvQjMwcGcydy9PT1NqRldBaEx3YTZhYm8vdys4YlhXS1QzOERBTkJTVVlqSnJFUUEyRGJMTXpLOTRsYWtYTlczL2c2Nnc5Mk5SbXg4QkFESUtHbjQ4MXI4cmpsZXI1TEwwb3ZxaTZwWnBqcktVWm1WdW1vS0paMzIwdmNJQlNxNW1kUForcjA4Qmp2cjcxL2dxMGdqcnpnUitmTzRQb2NYK1MwNCtBWUFZSzJ2Y3Z2WG9RcFVFdEp4TVhuZVVGc0VBUmE2ek9SRElaN0xiOEg2UFJVRzFWQURuMm1YKzNMUTNnOFcyd2M0NlFFQWJBMVZvVFFkdGtOeVFWMG5JanEvbkl2ZU1NVnRpSXZCZ29Pdk8xbVVHZVptMU1lMDlYT29wVUwzc2RQUlZtbXR2YmZRWStJVEZFcDA4dDMxdzNUVkZQQVg4UHlMckx0UkJSTEZDN0F0c0tCU1Jqdmk1NktxdHl6eENBZ0kva01VVnpmbmx2ZmdsNmV3aXJYb1NQalpud2ZlL2lWbzlLWlFhVDFYak9rQlZydm1lRFd4K1hQL2VzWGlDQllkQ1lmYkxYUmxWOHdoQ0dLc3BkVFhUQU0yTkQzWk5DTDQ5OGVGOHQydzVneXhoZkdlcmRScWFlZGNpOGg5OUw1dzFtQ2JIMGM3V2VvelIvVXpHZFhQNU9EOUZBbHhlTmoxN1dpaWJxNnJyS3VtaUwxOUxGNWwwTWxIRi9sL045eHU5NjJrVmFjaUJ6dFBHTlhQQk9hV2k2b2xoK0NnRFEreE5RNG9tQmV5N1NsV0hwOThLQVF6L1RiUVlCUldzZnFhYVd5NUVnY0FZQ3BRTVNGYk9wWEU1UXRYbllwNm5WejJkdWNZODdZcnVXbTZlMnBoSFF5Vk1iQVZBVHFWWktuSC9PTWJkM2czNzhTMDZ4RzVSeDZtZG42VkFwejBOay8zZ081bDhUblZMaGFhc0JSaW9xLzV5UjhIREhUU1gzMDZTbUk4bFhDNWczVU5BVTU2Qjc3emhTWDA4dUp3NmV1Y1Y5RjBMVHdYOXBiM2Q5UXoxVkdHeFFnT0ptb2pQWXhkTGJwd3RNSGUrOTMxdytBTkZFWGdCREt2b2djTmFBTWM5YTZ0R2FLbFF1ZndoQlArZklMVk1zdy84RXFGUVIzdGFiSnVrc3VVL2hZYnpzZGVmcE16ZmFDVnNnS2x2cG1YWENBcDY2akNvT3FxS21BTEtHcEtOSGdYUVJBcUdTMnFac25xSlpTYzdtU1hOUmJYTkp2cFNsb0RFaEFRZkNYMFh0QmUyZkR4S25RdzN4c2FWN1QxcW13NXRDMHorMUhsZUZBUGNOSnJiT0hkanN6Zk5zdHp5UG9ILzRTMk9wRU9kTkt2YXVCSUpBcmNMVFd0OUZXNlV3MU9JYUZacFEzZGtWdnJoSGZwRlFGcjcyRkNkR0lBSEUzVXhucVozb3N1a0ttSVpxbkh2TFFxOE1TVDlFZnZpd0FBYzROc3ZoMXNvOEdrai9jeG03N3J1WU9KbW91NXhwVTNPYmFHcWtsNTBsTEFING02TXEyUjNZTWtMWU5HSHVObHVqall3Y3RHKzUvUTlOV25vLzc0eHAxQ1FtY050am42S0cyRXU5SGFFSmUzYVJVejk3ekFqL2RVTWdxVmNodGJlRHFxQ21laGVhOFlUQSt3R3U5dFpxS3RuSkJiRGFjTzljMHkwdUMvVG5ZUkNNV3o5cjJFNlc3WU9hbkZwSXZGQU42R2FZM0dsdlJPZ3ZhZE54SnZ2czA3OVZQQTNmWEREajlJV1g0aVVxSzlEYkxqUm1JM3krTlAvelN3cjduR2dEWDNubTRPeGpacU1PbEdta3FZRmgwR21ZUlcxTE5aSDdVKzBoMnF1OWVBU2tCQThGWHhPSzVJVnJ6UVdSSGN1UmRaU25US2dZVytMLzRjOWRmZEQ3dHZKWlhYczIrOXk4K3ZiS3FzWjhNRjAvVlRYS2NOc09Ud2hKTzJQWVdpY1JqU2d6V0tBbGdIWjIrc1NpYWg5YzA4TmxmZ2FLSWV0Mi84aXBPUlo1NWxZbWNJWXg0eEFKUDlMWUk5akFFQUo1OW03Smp0eWFDVEJiam1aSW16aCsvR3prZzFEUGRUREFBb3JtRVpheXZCOHhudGFXSm5wQ3BoRVY5UnoxNHdUQWZheFYxNm5YMzVkUTRzaHRvNjB3TXU0QUlBNmxqYzVJTGF4THphbzQ5U0Z3YzdRTHYxbE1MMklUaG8vUU1VUmZENi9OSzFCclAzdldUUXlWQ2FwNmk2ZWR5V0p3N0dhaW1GZFFBQVdJOU5KWk51UitaUDNmR3NvcjRsMk1Na2VzODRDaGw5bFZ5MjlGakU0OTlINktrcjN2b2xhUHpXSjNqZFZrVmE2NEs3cTRYbXVra3VtSHVJSnBPK2NMajl3dUgyQUlEYUppNCt3bFJsVUQyc3RQbzc2azMwTmNlV1FzNCt6MXgxS2dwMnM4L1oveW8rcDJiVGRQY1pnNndtK1p0ZmVaTno2VlgyODZSU21hVVFKQlJaTU5SdTExd3ZNZ21OU0MwLy9pUk40bEhvVjRlL3pzWFZ6WmRlWjE5NW5mTStwNXBDUW1IUWZ1aDdQK3haMkpsM0RtYjVkaW9zdzlsTXc5VkNFL29OTmJINXp4SkxKVDRZOGxnNTN0bkJSSTJFSXVWMUxXTTNQNG5LcklUNUFBQUFWeUFhdHlWMDNTU1gzNmE2bWVzeWQ4MzF5cTFvaEdvSWI5UEs4VjhvbUp3NHV0ai82R0ovYk9QVk5ZSDRGOUwrNXF4c2hZaU94bThpc2ZoWlFvbS9ReGVPZHdRRUJGOHF2UmkweTVDTzc0R2NCcFdNY3ZsQ2VTRU5YeUNpeUFuYVp3eTB2aGRkc09KRVpPYmZVMEo4emFFSWlvRzY0amh2czEyM0VpVkdtajZtR3NQY2pERFhzVUY5RE5nOEFmUWduZVJuRVpGV2ptV3dxV1RTNC9kRm54aTBTN1BtZEhUQ1h4UG1EN1U3OGtqR0t2Z0FSNzJJMVBLSXRBb0VBREVBZlV3MWNzb2FEOXhMbnVCcmR2RlZkbUJmZysyelBOZWNpZmExMDExM052cXpuSSt5QWtWZG1WWlFLVGZYSWMzZStkN3pndXp1UlJlNEw3dVpXbGgzZUpGL2lKLzVoSzFQMW9hNHZOczFsa3BHVDRkbHpObi9TbUthR09KcnJxMnE4RFMrV0YrRHNlNU10Sk9wT3BUd1BmUWc1V3A0YnZLaGtJQzE5d1Fpc2JJQ1pjM0V2aC95YTdrQ2tTYVRIdWhzTUMzQWtrWWhQWWdwdlBTNlZURG1hWHp4bWpQUmNBbG1ncS81RWpuYVBETEpLR253WDMxM3d4VFhYeWE3ZWxocmV5Mi9KYjE0RXRqWFFKUFoydUNueWFSNzJXclA0OWpDdTk0ZExlSVhIWGxqcktYMG9lT2l1NmVOZG9DVHZrUTNSMXVtbmZYNVFtdHBMYnBQV2pVaklDRDRJbm5UVlltN1RJNDhTazBwckQyK2RNQ0s4YzQvaiswVGwxT2RWZHJRME1MVFpOSzN6dXdIRzRYeUtwcSsyZlZNdWwyYzFGYTJEWVZGeVNoaXBzTUVBUFF4VTY5dTVQeDVMZjd2eDJtR21rcVBOZzQzMVZFKzlWUEF6MlA3WEh5VjdXYXAyZGpDOTNmUUF3QjRXR21OOHphRnYvWXZra3BneCs5dG5BR3FqYUdLSTg3akhSYUtNeFdwZzl0YW1hUXgxbEtDZmRkNHdsUEw3MGNYSG4yVStqaXVDRjlGWld2WW1oVi9uMTA5WWVzVDJPZTE0a1NrcTRXbXQ2ME9GTDNEZG42ZElubUY0UlhBeTlSTE4wYWx0RldTdzZReHZGWlVNbnArK1NCNGVSL0dGb1pzQzJ2aENnYXV1L2RpNnlnOWRjVnJhNFlNKyswaFppSlQxY2d4bW5WKzRRajd3OS83S2RESWNUblZ3UnNmVWNqb1pIK0xCY1Bzb1B1TXVqSnRicEJ0WWw1TlduRTlBR0RXWUJ1OE5WMTJhZU95NDIvdnh4U3FNVm9WM1JBQXRsNkxmNTVVY3ZoN1B4Y0x6Wm1EckdjT3NtWnpCVk4zUHJzVFZZQy9tUE9DYkdjTXRJSXlmcW1GZFJQK2ZBcXZuNCt0enZXMVE1bzVBaFVHRmFyQlE4WEJCekdGaHgrbVBINWZoRjFtYkZKMzlubW1SS1dZcWJieWhEYlhGWmxnRXZlbnd6Sk8vUlNBYmQ5NUl4RjJpcEZSRkFyQ3BSK1pwS1dpQUUwTkpQNUJOOTdtcWpCczA0dnJaKzE5QWMyUDhQODRrUmhzdmhKLzgyM2UxcG45MXAyTlZsT2l3YzlQUkdxSDJoTVNDWUg1aHRKYUdRa0RFb3JRcVNSQnQyV0Qzc2t2YkNFZ0lQamk2YzFNK3lkRkk0VlZyQkh1eHZjM0RKTzNBOTdORzhQYlZydXZ1Y2FHQ3pGVmpaeGZ6OFVjV2VUM05xMjhwTFpsMnl6UGhoYmV6aHVTcnVZbnd6Sk90bFcrSVFDVW41dXg4MllpN0pRYjZXR3krMVlTZmhuNy80TVBCYlhuWG1SdG1PcDY5bmxtczVTb3pJbW5HVEZaVmRGN3hvMzBNSjYrKzdtL2crN3BzTXpkdDVOMjMwNkNiVlNHbWtvVGZNeU10WlFldnkvNkxPY0Q2eGh6cFpybE91RzNDKyszWG8zUHIyUUZ1eHVmV3o2SWpDTCtxKytJeGNEZVdDMHhyK2JpeSt4Z0R4bTlhaitNY2d5TkswN0lyZGJYWU55TkxyZ2IzVDc4RjFheGlxcFkvUjMxMG9ycTcyMFlwcTFDUC9rMEk2ZThjZmRjTHg5YjNkV25JNE5jRERFQk9UaW13cUFhemdtd0FMdWI4YkJRSlA3dDR2c244Y1ZHbWtveTFlLzExQlJaZXEwOTdUUUtxc21rVytxMTFpaHFNZW40UFNzYk9OSWYrMzlDMDdGeWo5NmtxdUV6cUJJU0VCQjhTUWhGNG5DcGtMS2J2RTRwZDFoMDdkdkIxck1EYlR4dHROMnR0T0Iya1VnY2sxVjE5bG5taWFmcGJGbjZsN1MyZ0FvNnRBbEU0clNpT2pkTHJYOUMwOWFjam9KNjh1bkY5YTQvM2ppOHlIOUtmNHZNa29iREQxSStIQXFCUVJGUElLSlRTVUtSdUtpS05YdmZTek5kSm54UjZKOEtXVE94NzU4NER4RXFtUVFBU0N1cWwyZjFpbWR1a0MybUx2NGt2dmhKZkxIMFBobkY5VEJzbnJRdERCdXBPWHpoNkUyaEVUdkdhS3NxaE1iSmVCWUdEQ2xwSGIzVDVLRkFJOEZyTmNiVDVNYTZJQVFCSXBGNHg0M0U5ZWRqWUVWZVJrbkR3SFgzWHY0NVNsZE44ZThsL2UwWFhkVmswa044emYwZGRFZjJNMUdra2NWaWNPaEJ5cXBUVWJDNmU5ZXRwTjIza29hN0cvMDIxYTJmdFhaZ1g0T0VBeFBuN245MS9tWFd5YWZwZStaNUF3RGVwSlNkZUpwKzhXVTJmQW5zVktrVUVtRHpJek1xUFg2K05YZUk3YnlodGg1V1d2RzVOWGR4RVRzQW9MaWFWZFhBaHYrdmk2K3lGeDhKcjI5emVudWJYcEdVWHp2VTFSQ21XdzdjVDRaeVFxRlMxNWxCYTUyZ0hubVlpbmNCZ0RvQ25RZnREUzA4cXdXWFlTZytlWHRZMk9hUktnenEwVWVwbU40NzlvN2dDa2h4ZGZOVm5GMGZmTFNzcnFYL21ydEZWU3hzSWdBL1NEUksrMnBMYWxIOTJDMVA0RzJsa0pNVGZNd2xoT1hnLy9yZy9aU1RzbFFBdWtJc3NmNGVuVlVwRklwSUpOazVLZ0lDZ2krYi8yMm1YZkwzcUJQK3VCeDM4VlcyZzdIYW5hZ0NLaGs5OEozdnNjZHBNcFZqOFB3OHRrOTJhZU9EbUVLWXMvVjMwTDMvMi9BakQxT25EN1NhdnV0NVhYTm5WZDhlVmxxYVRQcXRkM0xieS8rZjJIQWhsa1locVRDbzBrRTdkR2dQL1BYQjdWK0NJbmFNY1RCV2Y0anJZZU1MUmNlZnBKMytLZUI2Ukc0aisvUDRlM25hYUxQWS9CNTFQS295cUtQNm1YdzcyTnJhUU9Yd2c5UTFaNktjelRRZWJoeU9JZ2hmSURvVmxyRjVob2VOZ1FxK1lIS1lxNkduamJiM2l0c1Mwa0ZpY1dzWjRhWFgyVnRuOWpQVFVjNHNiZkJlY2J1a3RnVUFzUFpNZEhValI2SldRcFZCMDFWVHJMb3dNeUsxSEFBUW1WNXgrNWNnR29Ya2JxV2xISEt5KzhYbkVXa1ZBTWhZMHQ1eEkvRnVkQUVtSVJQWTEvQitkQ0ZXSHQvUFNxdXZlUmU5ZHQ4UHQ1YzMyd2hhLzZBcm4vaVBwNnJoazBRbENBZ0l2anlTOG1vbEJ4cHhWMFhET1BoQzBmRW42Y2VmcEVNemRnYWR6R0x6Y3l1YU9wY3h6eWlwOTE1eEd5Wmc0WmExWjZKWkhMNUVZRmJYekp1Njg5bit1eDlTQ3V1YTJQd1RUOUw3bW12bWxEV2NDc3RJTGFyWFUxTmtLbEpLYWx0SUpIVHRtV2dKMWRpSHNZWFZqWnpzc3RaUkpqeTFiT214Q0RaUFdOd050WmZyRWJrbE5jMVNEclVkK08xaWJET1h2KzFhZ2tRalczVWp4Mm5KTlJLS3lGeXR3UGpsWEF5RmhDWjFUem9uTnF1cXRvbGIxY0IrSEZlOC9YcENzSWZ4a3FQaEV0bjdqSktHZ2V2dUgxbmtOMnZ2UytqQUV1Q2tEd2VhdDJrVnkwKzhrN2kyWWdBZXhoWTlqQzBhNTJXNmY0RVBVNUg2SnFVTUFOREk1Z2V0ZnhDWFV5Mmh4a3Fqa0tCQktkWXJMaFNKL3c1Tit6czB6VnhIV1VtQklqRndpY1Rnd1AyVU9oWXZ2YmhPdWlEeDdQUE11Snlxd2lyV2s3amlYRm5HOGhBdVg3ajZWSlJRSks2UW1qMG1GOVROUC9DNkUwc1VvVWlNbWFmR1psY1BXZjlBUlpFYWhoTjFEMDh0WDNreVVvRks1dkNGdWVXTm9YRkYrT2xCZEdabGJSTzNyTFpGUWxJaHE3UkIrc09HZjllWW9SM0dwc3R4eWdxVWo1U1lSUkNKYVhKOU15OHB2OWFscTVaK0FnS0NMNUxlQzlxclpQUzBkMnRtb01xZ1d1Z3kzK2RVRCtscnVIbUdoOGEwTXlLUldFT1pIclk1Mkd2NTdVemNvaWJTcHJZSkdlaWtQOUhYZk5IaGNHeFVuYlAvVmN5ZWNjZVcrQjkra0hKQmpuQWRSckNIOFp2VWN1blJBa05IVmFHVFI3dURoUzV6MXh3dkFJQ3BqbkorMjlCVldNV2F1dk5aSjg4S1R5MzNYbm43OGU4aitFS1JoUG4ydmVpQ3RTRXUwRm1rUzlRWVZCSUpyVzNpZEJJb0RuWTJlUEdodFB1V2J3Z0FKMzRjWUcra2RpMDhkOVFmajNNcm11WUYyZTVmNEhNcUxLT3N0bVdZbTFGREMrL0F2ZVMvdnZNZHR1RWg5cklUZmMxdlIrWkhabFRLMC9zOWNDOWx4VGpuazA4elZweDhoNTJ0ekdJekF3MEdsTWFGNWZSd282bTJVdDZKYWQxOEN6SlpGK0xpYXFFcEVJa0FBSzZXN2VPbHVhN3l6RUZXWHJiYStKMEhPK3RUS2FTTkYyTVRaU2tMMkJpcXNMbkN0V2M2dUNVNW1LaGZYalVZUlJDUm5ObkFwMVBUUkdUYUNRZ0lPdkF1WFRyTjNvUEZkSXdXcnVDRGxQaVdQRmdjZ1VRTUdTWmxrWVdCN2ZuSDVRNmUyR1YxTFdWMUFJNlkyNjRuU0R3cktiODJDZGREL2k2OVVwNnBtelFwaFhVcGNrVE9NWGdDMGVZcnNoVjJ1bU5XSWlIWTFqbEwvMjYzc3Z2OTB2dGZ6OGNJWlkzWjZjWDFBOWZkaDdmNVF0R2MvUytqTWl0ZmZTaU43alJjdkJXWkQzMWtDOXFpVTVuL2k0SXFsdTZNY3pLUDBFblVqYmZtd1NOUE5saUNSaloveDAzSmNraEljVTN6OFNjOUtGaVRqcG1qTWl1ak11VitKSDc2NTUzTTdkbGxqZElmdHM2QlV2YWZnT1QzOFUxS0dSRzBFeEI4bmZSZTBNN3F0bTJZQkJ1bXVFMGZhR1V4L3hLYko0Q21wZ0tSZU1xT3NEZmJ4MXhZTWNpenJldjR5Q0svWm81Z3hjbEkrQ3dLQ1QyNDBEZTl1UDdFMC9aZjl0bUJOcGI2S2pXTm5GSDlUSzVGNUVyYmNtQlFTT2kzZzIyMlhaYzlLa01TRDB4Y2RQak4zYWdDWVU4aUxUS0tZTUZrRTVzUHpjTkhlaGgzK3dBQUFKQmZ3UktMQVljbmlOZ3hac2o2QnpCcnJVZ2pIMXpvbDFGY3YydXVWMVJtUlZacEZ6WHRNWHZIVytneGpXWmRrSmQ4WUNwUWhyc1pyVDNUZy9aNE1RQlRkandycjJ2aENVU2UxdHJIbHc1d3RkQmNmQ1Q4OUxQTTNYTzlZTzVpMDVXNHBBTVREMzN2dCtSbzYzckt2QU92VVRtelJMaTVvWVczL1ViQzlBQ3JqUmNwblJRUjZLb3EyQm1wcmpwVnZycjdaOXc5bmllVmZDaW9rYllWZExYUWpNNnN1aDNab1RVRFFSQWFwWU52clFRTkxkemtqcE5DT3JWYmRaS2ZRdmQ5K3dnSUNMNFNJbVdFc2oyTzJBbDZEWm5hcURKcFpQTjN5b2w0SlpCZVF5SDROeUg1Zlh5VFVyNTB0TlAvNkdRSUNBaitsL1JlME03dDltQ0R4MXhIZWZGSWg1LytmdHZFNWd1RVlpdzZGb2pFazdZL3BWRklNT283c1hTQUtvTTZicGhaYW1FZGJCdzZ1TkRYM2xodDBMcjdjTm5iejE3M3oyLzdlZGxvcnpvVmRleHgyb21sQTE1c0hYVXRQSGZ6bFRqOGVqeEVXWUZ5K0hzL1pRWEs1ZGZ0UFU0U05ZTnFES3FPcWtKYVVmMzF0VVBHZUptS1pNWHQrU2Nsczd1dzR4cldhVys2L0Y0Z0ZFT1BGbmtyR3ZKbVR6dG1lNUpKcU0xM1Y2NnRIWEp3b1I4cy9icjlhNUM2RXEzdjBodDc1bmxIN0JnN1pVZlk4NlJTT1Fkb3B4TUZsTmxEYkNoazlLWXNzWUJPYUdyaFRlMXZ1V0NZblkrZHpwM0lmSWRGVjJFMXU3ZXREdXhUYU9FS2d0WS9lTDE5dEllVjFvcVRrVkExUjJhMlh3ekVDQUswbVBSRndRNE56YnhhRnZmcDV1RFJtMExsRlRnc0hHR2ZsRmNMYXhac0RGV3hkSVNCaG1MbjU5emxMRlhlbktheGhaOWVYUCs0MC9iRmZ3bDh3ZjliNVQwQkFjRi9rQlpPRDlMakJBUUUvd09rWmlkeE9kVXRYSUVpcmZkbTd3UUVCUDhTZXU5cnorTjN0OFFhei9iWm5qbGxqWCtIcGtHN0N4UVhOMk0rcUNnQ1JyZ2JMVGthRVp0ZGRYU3hmMEplalkrdHpvSmhka2NlcGhwcU1uYk85aHpqWldxbHJ4S1dVT0t5OUFiTWNFN2QrZXptMjd6ZGM3MFNEMHg4bDE1eDYxMytYM2MvSUFnUzVHSVk1R280UGNDS3d4ZE8rUE5KUGE3cFBhKzhjYWlyRVpZK0hlQ296K0VKTTBzYjFwMk4zblk5Z2NzWGRpZmJUaVdqVkFvSmRydmhwVmFsOWUwY2pkVkVZckdOb2VyRGpzNnJxZ3pxcmpsZTN3NjJIdmJidy9KNmR0RDZCd3c2WmF5WDZWOExmRWdrZE1DYXV3MHR2UGtIWGgzNjNpOXM4OGpUenpKK09Sc2p6K1JzNUIrUDk4MzNLWmNUQUtzeHFMOU1jajN4SkYxbUZibzhiQXhVUGh3TVFWSGs4ZnNpejU5dllZVjVsbnBNZDB1dHhXMCt2YmtWVGQ0cmJ1OWY0RHRyc1BYcjVESzh5Z3NGcDdCaXFNR1lIV2l6Zkp6endmdkpaNTVsbkg2VzhYRGo4QThIUTFhZGlqd1grSVRvQUFBZ0FFbEVRVlQvSWdzV0xLZ3lxRFFLaWNjWDlyUFNXalhlZWZydTUxQnk5c2ZSanBpcm1ySWlwZlBUcHJYSkFnazZiY1dVaGtwRzVYa040aUdoQ1BiUnBWRklFM3pNQS9zYTRuY2d5NnMwK0hna2ErbytidFdNZ0lEZ1M2V3NyZ1VxYVhlQVNMUVRFUHg3Z05NajNMZXltU3Nvcm1aWkc2ais3ODZKZ0lEZ2YwTXZadG9GUFk0WktDUlVMQWJMVDd5REtkTzRuR29OSnYzc3NvR05iQjc4QlVNUUJFR0FoUzVUWFpuK0tybnN4dHU4Nk16SytKeHFWUWIxM1BPc3BjY2k3cTRmWnFxai9QaDkwYVJ0WVFrZFJWK3VSZVRlanN5Zk9zRGltd0FyR3dNVnJrQ2tTQ09mL1hrZ2x5ODg5amh0MjdWNENabTZuLzU1ZTJTUi94Ui9DMnpMM2FoOG9VaWNXbFQvS1pkRkh1dW51RTd5dDJobzVsMTgyZDc5TmNMZDZQcWFJWHloYU9yT1o5QnJsTTBUemh4a2ZYU3hmMWhDQ2VaOExoS0Q3dytIaHlXVXpCMWlLOVBWSExKeXZQT3Y1K1NXdnRzYnF6Mk1MZXhwKzFaR1NjT3NmUytmSjVaZ2F3RVVFcnBocXV2M3crMHZ2c3JHTk43aG1zdjRyVTlRQkVpc2RlQXovM1VzWGxacHc2cFRrZGpSQXRiZTJ6REY3WWRSamc5akMrdFl2UGkvSnBqcEtHZVhOaFpWTjYrZjRub3lMT1BtdTN3dkcyMEF3UElUa1UxdGhmU20ya3JUQmxoMmN0cFkwQzVUL0s4VHFHUzBPNVh0RkJLS0xVYlFLYVFuOGNWak5vZmlkM0MzMUl6Wk83NUhMOTFUZUQzL0FoSVFFSHpCVkRhd0pmWFNwQ0tFZnhYNDVqSUNncThUbmtCVVZ0dENCTzBFQkY4aGlEd1p6TStPN294emtsWE5QZGU3c2RKbit0anFTbHV5cHhiV3ZaVmxYeWtoVGRjbHRvYXFtU1gxLzRaWmdhT3htcG9TTFQ2M0dxOW9xa0FsTFJ2VDUxUllCajU1cnF4QThYZlE3YWI0SEo2QlR2b3ZQblJkUC8vcERIRFUwMWRYdlBJbXA2Y1hscWtndTRNZCs3ZE85cmNnbzhqRDJFSzR3b0lpUUNRR0RCclpTbC9sUTBFdFZoNVBSaEZUSGVXY3NrWjVyNit1UkRQV1Vrb3VxTzNwak5CY1I3bVJ6ZS9TVE83YlFkWnYwOHVoeW9DZW1pSUpSU1IwQktoa1ZGOWRNYitTSmY4WVBVUXNscENBMW1MU0t5L00vR3pISnlBZytJOXpKekovNXA0WEhYNWo0WHlnMityeDB2UjMwTjA1eCt0MWN0bXFVMUV5ZjB6TmRKU05OQmt0WElGQTJObVBMWW9pTkFwS3A1RGhJSVVpWU1OVU4xODczYUViMmkwMk5KbjB5NnNHeXp2QzhkRDB5emdUTHdLQy95UlM2MmlLTlBLSnBRT205TGVRL3h3Q0FvSXZrOTdMdEhONDBqbk1Ia2Z0V2FXTlhlcXJTYnhBajhDc3ZQN25KTXRTcjJYemhGdXZTV3JqTmJINUh4R3hBd0I2SjJJSEFNQ3U5WTlBbnVZYzltKzkwbkZPQmlkenpWeUJSRldGQU9mK0lwTmFGbGZDNGFhYmRDS2Npd2V2SHl1elc0RW5FSDNPaUYwVzNkRTBKaUFnK0hxb3FHZDM3czBtamJJQ3hVQ0R3ZU4zVUY5RkVJUkNRaHRiZU9YMTdISGVadjJzdFptSzFKV25vbVFlWWJLL0JkNUJ2WE1hbW5tcVUwNERBQUtjOUgrYjZnWUx4TGJmYU5WWG8xTklnNTBONUQwM0xFR3VJajBCd1g4SHlhaWR4eGQyN2tkSVFFRHdwZEtMUGUxRXpFQkE4TCtENkdrbklDREFFSW5FbGZWc3lkcWlybkxzdm5ZNmozNGZJZk9oM2JlUzFweU9tdXh2QVFCQUVXVGZmRys0ZmN1VitDcGNMUktiSnlpdmErSHdoRmdsbEk2cWdwSUNwYkdGVjlYUXZodUtJaFFTaWpYMVBFOHF2UmFlRytKbnZtbTZ4NzNvQW9tdU5OTTVGL0dkVFdlWERSenVidFRkQzBGQThHOEdnWldGN1NrdWdVaGNYdGNpRklsSm4xOEtoNENBNEY5TmI2ckhFMEU3QWNIL0RDSm9KeUFnd09EeWhaSm1uOTFvYUMrcmF6bjNQS3VaeXpmUlVvYUI4VCtoYVFLaG1FNGxKZVRXVFBLMzBGTlhCQUJZRzZoWUc3UzZVcjFJS3NXcnJ1Ni9tN3ovYmpMK21KZFhEWjdzYjNIcFZjN0N3Mjg2ZWVuRlI4SURuUFMxVk9qSGx2VHZ2L291ZnJHaHBvbUQ3eU1qOURzSXZpaWt2cGhsZFd3MlY2Q2swSVhDTGdFQndSZEc3d1h0c04rWWdJQ2dOL2lFcmxRQ0FvSXZIcDVBVkZ3dDBaTFRkZFNlbUZjN2MrOExBTUMrK2Q3RGdkSDc3T29GQjFzamJhWUM1Y09oRUFEQXhWZlp2MTJJL2VNYjk2a0RMRE5MR2xKa3RYcDlCRldObkVWSDNseGJNOFJBZzJHc3BWUlExWDd5S29wVU1zNTJSRnIxaG9EZ3Y0emtWN0tzdHBuTkV4SkJPd0hCMTBidkJlMGY0YWRGUUVEd3VZQUsrUVFFQkFRd0hWMVM4NUdkc1FnQUUzM05BUUJubm1YQUxXUVV1YlJxc0xHV0VwY3YvUE5xdkVBb0d1OWpCZ0E0OHl4VGxVRjF0OVFzcjJOTEp2Wjd6dldJdkFsYm45eVBLWlRvdGlzK00vMFRqMHhBOEM5R2NqV3R2SzZsaGNzSGdQNC9QQ2NDQW9MZXAxZURka2svclk5TkJzNFlhRlZXMnhLVzJJWE1qSytkenR1MENueDIzOU5hZS84Q244QmY3N000QW10OWxiTS9ENXk4UFF5L1lJOEIzYjhsNWU3bE16dlE1dkg3SW5tTzZKMWpZNkF5WTZEMXIrZGo4QnMxbWZRaGZRMHV2WllyZnF2R29FcVkwamtZcTUxWk5uREtqckRPUmRkZ1htSzRtOXlXdjlDNElva2pFM3dCRUVFN0FRRUJCazhnS3EyVmlLSzdPeUlQY1RFMDBHRHdCU0k0UXRISTZNV1ZnMGU0RzhQZm1RK0hRa1FpTVlvaUFJQXRNejIyelBUQU90N1hoUFJsc1FWY3ZsQ01VNG0xMEdWQ2s5R0Z3KzBrWG9pTW9nbzBjbUplelpQNFlyamw1cnQ4NmZNSlR5MFg0Z3I1SEkzVk5KaEVQRVB3eFNENXhheW9aM040UkE4SUFjRlhSMjhHN1ZJVmExS3VWSjFBSWFGUWRjUGJWdWVmSC9wdnVod1hubHFPMzBFb0V2TnhGdCs2cWdyUHRvemNkajFoNDhYMzJFWUduZXhwb3cxSGR6SUo4YlRSUnVVb2VaeitLY0RMVnNkeS9pVVdSMkNvd1VCUmhJZHJDVVlRaEVaQmE1dTRVTjVjV1lHeWRhYkhoaW11Z2I4K3lDbnZnYmc5eE41STdaZkpMbmtWalNlZVptQWIvMXJnTThqWjROSDdvbnBaOFRNSlJjclB6OXg3TzJuTm1YYWpkUnFGNUdhcEthMU5NanZRQnR0SUppRXZra29wSlBUU3FzRy9YWWdWaWNXYVRQcVBvNTAyWFk2RGZZQy9UM1AzWEg0ck5ydTZwKytDNE4rRjFKZUxTaVlLNWdrSUNGb1JDRVUxWFhsVnltUCtVRnNBUUdsdHk2ekIxZ0FBZFdXYWw2ME9mT2haWWtsNGFybTdwVmF3aDNGT1dlUDVsMWtqUFV6Y0xEVUJBR1FTdW1tNmg3eGoranZvK2p2b3lueG85NjJrMHo4RnFDblI0TmpONFFrMHZ6bExRaEZEVFFZTTErZnVmNFhYN1BocGpKTzdsVlpqQzg5U2oxbGUxNEp2ZHljZytBS29iK1lSMHM0RUJGOGh2UmUwMDZuU3I5V0RLT0w0MHY2alBVM2hKS080dW5sMm9NM3NRQnZzVVEwbS9mYTd2Tm43WDJGYnl1dlpxMDVGN1p2dkU1ZGRmVGU2VlFXSEx4QUJBT0FLSmY2dkJHdEQrbzd4TXAyOFBRd085aWQvSE5EUFdsdUFXeEZBRUlSTVFwWWVld3V0dkpyWWZQL1ZkNTl2R1huL3QyRmV5Mit6ZVlLd3pTUFpQQUZmNmxjVlJSQUZHbW4vM2VUYmtlM3BnbHVSK2J0dUpoNWM2QmVYVXgyZld3Tk5jYWIwdHh5N09WUm14QTRBTU5GU29wTFJ5SXhLL0ViNGN0SS81VFFLaWdEayt4SDJMeitVWnBjMVlnSDgxcXZ4QXBIWTFsRDF4OUZPTzI0a3dEZTdjWnA3MS84TWd2OGdzcjZBQkFRRVh5bDFMSjZVVVhxM2x0RU4xQlhIZUpvQ0FFeTBsWGJPOFlJYlR6eEo1L0tGaTRJZDBvcnE3MGNYVU1sb3NJZHhaUVA3Zm5TQms0azZETnFGSXZIOTZFSTJUOEFYaXNRNHh6aGZPMTFUSGVXczBnWUZLdGxRazVGVjJoQ2QyVHEwa1ZDVVJpR2xGZFZsbE5TcktkR29aSktka1NxWmhBQUExSlJvNzNhTmhidGwvek5GK2p3SE9Pb0JBRWI5OGZoK1RPRW5YQ2NDZ3Y4MUNBRGlEZ2JKUElHb1NZNGhMZ0VCd1JkTTc4M2pxVEswWVhyZzA4N2ppMDQ4U1Y5eE1sTG1vM3ZuZVN0SXhTUi8zVXQyczlRYzdHeHdON3BnWHBBdGcwNDIwVklHQUN3T2RvREpBUURBckVEclpvNkFTa2FQUEV5RjFmdHpoOWhzbmRsdjY5WDRxK0c1OERoQkd4NTJlWHJaWlkyak40VWVYZXl2cDY2WVZkcHc4MjBlbHkvRU12L2p2YzJzOUZXMjMwaEFFWVJPSmVYaXN2SHFTalFVUlhiZFNncHcwcDhiWkx2eDRuc3pIZVYvZnVoLzRGN3kyL1FLVFNhZEx4QTF0RWlHN202V1dyQW1FTDhSVG9Qd2t5SEkwVWRwQUlCZ0QrT0hzWVdQNDRwaDlXQ1g3NGpnUDQ3a040c29qeWNnSU1ENGFLdm5IMFk1WWtwdkN3KzlHZWxoTXJLZk1RQ2d2STROQUZneTBtSEpTQWY0cUxldFRzemU4ZGdUK1VMUnFFMlBwUTk0NjVjZ1V4M2wyNUg1MXZvcWhwcU01NG1sMGpMeXNBek4wVmdOYXQzQlJlcFh5V1hOSEQ1Y3JUYlZVWFkyMDJDeCtjL2ErdVpJS01xZ2sydWJ1Qi8zTmdrSS9zMTB2M21UZ0lEZ2k2RVhNKzJmRmpOd0JVSTdJOVhwQVZZeUgzVXdWa3ZyYU53S21iWDNKUXhoTlpsMFpRV0txaElWQUtDcFFvZGQ2d0FBRFdXNkFsV2dRQ1doS0lJQThNdGtsOStudWY5eU5tYnJ0WGdqVFVaUmRRK0VjeEx5YXJ4VzNJYTM5OTM5Z0gvSVVvL0pWS1FjZjVJdS9hek1ZNVA1UWxFelJ3QUFHT1pxTkMvSXRvbk5yMnBnQjNzWUIzc1lxekNvQlpVczkyVTNKWjdsWTZjakZvUGt0dW5MZ2dPdnNXcUNtWU9zLzd5V2dPOFVrTWVWMVlGaU1WQldwQUFBemkwZkpCU0tZUzFBOTk4eXdiOFl5UlV4V2F0bUJBUUVYeWtmTitsbjBNZ0xoclYzbmtkbFZMcVlhOExiY0Zud1FVeGhXRUtKajUxT2lKOTVlbkg5c1VkcElYN21Qblk2blJ6VDBWZ2RBRkJVeGJMV1YrbittVFMwOEFMVzNzUHUvamphY2Q5OG4rU0N1ckZibm56RSt5SWcrRmNqTlMrcnJQL0lSVGNDQW9ML0xyMHFSUGNwVCtmeFJXcEtORXQ5cHN4SFZaVm9YRm5XckZqU2VkdjFCQUNBbjczdTdFQWIyT1Z1cXEzMDQyaW5YVGNUeTl2bUxyNTJPa3RIT2MzWTgrTGlxMnhIWTdXb1BlTit2L2greDgzRVR6bnQ3dkQ5NFhDc1dqNTI3L2p6TDdLd21IOUpzTU1zWEJjQVJyQ0g4ZjY3SDQ0OVRnTUFQTjh5c3FhcHZUVng0elQzdnVhYWs3WTlGWFRsc0xmOHhEdUJVR3loeHd4eU1WeDlLcXFGS3dBQWpQVTIvWnp2amVCZkExRWVUMEJBZ0FFVDR4M3Blc1YyY2JDRG1oSk5MQVppc1ZoQ0VZWk9KUUVBWXJLcUR0NVA1Z21FSVg3bWhWV3NnL2VUN1l4VU93bmFIWXpWNExEK1BLbDBzTE5CTjAvZVFwYzUzc2VzaFNzUWlscVhwNFBkamFGc0RWN05qa0pDU1NncXNZWk9RUERmUTR4SWZEdXJHajVTa0lLQWdPQy9TKy9ONHovUlVwSXZGTDFOcThDcnl1R0JaZVRZWFFRWHJuZWZpTFFLNDlrWE9IeWhzZ0xsMnRvaEJaV3N3dzlUeG51YjBpZ2s2Y1ExQWhBYWhSU1RWYmwzbm84R2t3WmYvWS9MY1pqSWJmZnBZNnJPYW10UFVsYWdXQnVvQkxiTlhXd01WYVgzOTdEU3N0SlgrZnR4V25weFBSbEZ0RlVWOEJVQlM0Nkc3NTN2YzNsVjRKUWRZVEJ1TjFCWHBGUEpDbFN5cnBxaWxUNHp0N3dKN2xsUzA4SVhpdUQvcGJTMm1WRHIrYkpoMElpZ25ZQ0FvSldQS0k5WHBKR1hqK3NEQUxnZlV6REFVWStwU01VL0NvUDJqZFBjTms1emcxdUNYQXo1ZCtaM2ZzeDFrMXdBQUNtRmRUMnljL2UwMGQ0eDIxTjZ1NU9wK3BGRi92Z3ROWTBjSW1nbitQSWd5dU1KQ0w1Q2VtOGVyL2xwRml4VU1qcmV4Nnl2dVliTVIyME1WQysreXNidTNsZ1hOTnpOaU1zWEt0TElVM2FFeGVWVXF6Sm9BcUhJVEVjWjYralcxMkRBcUZoTFJZRktSck5LR3hyWmZBNWZTRUtSSzZzQ0RUVVlIai9mWW5FRXc5Mk10VlRvZ2piRkhoY0xEUnFGRkpsZWlTQ0FTaWJWc2pqNzczNmdVbEMrUVBUbzl4SGFLZ29mOGRhR3VSbjFNVzE5WDFvcWRCODdIZXc0Rm5wTW9WVEMvT2V4ZllRaU1mUzh0VFZVWlhNRlJUalh1b2V4aFNVMXpkZldETG13WXRDMFhjK0ZJdkhDRWZZZVZ0cU9KbXFMZ2gybURiQ2MrT2RUbUNFaEN1Ry9LZ2dQSkFJQ0FneFpRWHNYS2pOS2RQS3FVMUgrRHJvbm4yWU1kWlUwRFlVZGNJbDVOUW01TlRZR3FsNjIycVcxTFUvamk3MXRkYXdOWk5lOWozQTNtamJBRWdDd1MzNUZtNnVGNW9mOFdvbDE4OVVUK2dJQW9qTXJUNFZsQUFBY2pOV3hSdnFpS3RiV2EvSHdOZ2xGc1ZROEFjRi9HT255K0FZaWFDY2crT3JvdmFCZFIxVTZvTzFCMUVpamtFTGppclplalpmNTZKYVovZkF0dStPM3RuYTFsWitiZ2FMSU53RldvL3FaQ0lRaW1CazR1dGdmSzlmZk1kdVRMeEJSeU9nUFJ5T2lzNnFnMTlwd2Q2TWJFWG5weGZVQWdQa0hYK05mNk9naWYwMG1mZUsycDkwLzh5N1pjU094KytYeGZVelZKL21ab3lqaWFhMGRsbGppYTYrYlhGQW5FZGJmaVNxWXR1dlpnZTk4TGZXWUdTVU42OC9IQWdEdWJ4aDI4SDR5RktLRDd6MTh4eGlSU0F6VEk4KzNqaEtKeE5CTTdqTytOWUovRDFvcVJOQk9RRURRaXF4SmZ4Yy8vcFVObkRQUE02Rm5DaHh3amJRWVRNWFdHam8xSlJvQTROenpyTjIza3hZT3QvT3kxZjZRWHp0cjM4dWppL3hsQnUydUZwcG5sdzBFQUVTa2xwOTluaW52Ulk4dTlqZlhVVjU1S2dyRzUzRDg2bU9tZnZWTnp1UWR6K0NXQjc4TkF3Q2tGdFpaNkRHTnRKUVFnQng1bE5xanEwRkE4SzlHeXNPVktJOG5JUGdLNmIyZ1hWdEcwTjREOVhncUdlWHloZkpLdUdIZ0xlKzVXNjdHYjdrYUR3QUljTko3dWluWWIvVmQyTk9lZDJMYW1FMmhXRTg3QXNEZStkN3poOW9WOTBSLzd0TUo3R3VBbFNGb011bGV0dHJ6T0xid3JyZFVLK0RlZVQ2NTVVMENrU2pBU1Q4c3NXU2N0MWxZb295Qy9Pc1JlUTlpQ3RteURPMEFBUFhOM0FzdnMrYjk5WnJERjlvYXFxWWRtVFJvM1QxNGJkT1BUSkpwZzBmd1grY1RTMTBJQ0FpK0pEN0ZNb3BDYWgxdDc2NGZCbStnS0FMcjRQSXFHanQ5YWlzajNJMHVyQmlzeXFCVzFMTm43SGtoVDRBRkFjRGVTSTFCSjllek9vakE1NVExemovUXVwNitabUxmRWU3R0FJQmx4OTlaNmFzY1hPaDdjS0V2alVJaXF1SUp2aUFrcDhvc3Rtdy9ZQUlDZ2krWVhnemFQNnAwSEtPd2lqWEMzZmoraG1IeWRyajFMcS9MZzFqb01qc0p5RGZQOEZndzFHN001dER2Y09xNEh3R05qSEtsek5JN1FVOU5rYVhYT24raVVWQk5KdDFTcjFWdlQ2dGpvRFYvcU8wZ1ovMHhtMEw3bUtrdkhHNS9LaXhqc0xQK2h2TXhNZzhyTDJJSEFHU1ZOazdmL1VMbVE3YmZYKzMrbVJQOGg5QlFKb0oyQWdLQ1ZqaThqeGN4d1piSVQ0VmxPSnRwdUZwb3pnNjBnUXNCenhKTHNkMmtPN0RJS0JMWTErREgwVTdEM0l4Z1gyN1ErZ2Q1RmEweUs3QUdua1pwWDMrMzFHY3k2R1FBUUd4MkZRQkFUMTBSbWxSUDNoN1d5T2JUS2FTTjA5eFdUK3dMQURod0wvbEpmUEdUK0dKakxhVlZFNXozenZlZUZtQzU4MGJpbmFoOFhrK0dZd0tDL3dURXA1cUE0Q3ZrZjVwcDcwa2g5aCtYNHk2K3luWXdWcnNUVlVBbG93ZSs4ejMyT0MwdXA3cEg1L0R0WUp1SHNZWHlIdDE4SmU1YWVHNUNYczJuQk8xa0ZIbTlmZlQ4QTYrVDhtdTdzLytPRzRsM293dGdLVDRBSUxDdjRmM29RaXhGME05S3EyK2JvUTRBb0xLZWZlUmg2dDNvZ3Rqc3FsOG11VDc0YlZoY1RqV3M2dThtS0FLVUZhanF5clM1UTJ3RkloR1dnRjAzeVFXT0FXUVVQZlFncGV4akxYd0ovaTFJZmJsa2xib1FFQkI4cFhBL29hSUtNM0E5SFpaeDZxY0FiUHZPRzRrTkxUdzRqa0FodXZRams3UlVGQUFBWmJYTnYwOXpXekxTVVYyWkJuZCtuVncyZGVlejB0cjJzU1l4cjJhaXIvbTNnMjFDL0N6Z0Z0aXVWZFhBZ1dLcllRa2x0eVB6Rldsa1gzdmRCY1BzZ2oyTURUUVlBSUNMcjdLWEhYOEhuN0w2ZEZSK1JkT2VlZDRlVmxwWDF3Ulcxck45VnQ3SktlOVcvcCtBNEY4S0lsbVgycVBNRUFFQndaZEI3d1h0ZW1xS1V0dTZGYldyTXFnV3VzejNPZFZEK2hwdW51R2hNZTJNU0NUV1VLYUhiUTcyV240N3M3UUJmN2hPUk9QL25OblAyVXg5K3U3bjhDNDBKTWViMXJCNXdvUzhtcDY5S3luMkwvQXBxbXIrMEZYRXZpN0V4ZFZDRTRiTnJwYnRZYm01cnZMTVFWWmV0dHI0blFjNzYxTXBwSTBYWSs5RUZkeUpLZ0FBbE5hMm5IbVcrZDF3dTNIZDg2UkZBS0NRMFlYRDdkZE5jbDEzTmpxcnRDR2pwQjRxM3V0cktBSUFNb29idUh3aFRLSEFHd1QvY1NTL1hEcWZWdXBDUUVEd0pmRXBrLzZHRnA3Vmdzc0FnSkthNXNuYnc4STJqMVJoVUk4K1N0MTBKUTd1Z0RtOFFnT1U0dXJteTY5enl1cGFoQ0x4NzkrNFp4VFh3MVY0aWNQdXUvTmhxS3VSbjcwdXpLNWozSThwZ0RmRUFHeTVFbmRwWmVEK0JUNXdDMDhnMm5UNS9aWXI4ZmloLzhpajFOY3BaYjlPZGgzdlk3YnViRFFSc1JOOGVSRHpOQUtDcjVEZUM5b1ZhV1FhaGRUaGh3WU9zMTFGN2h1bXVFMGZhR1V4L3hLYko0QlBGNGpFVTNhRXZkays1c0tLUVo3TGI4RjJ1Q09ML0pvNWdoVW5JNldQNEdtdHZYT09sNGVWMXJEZkhoYTJDYTByME1qNGpNRm5ZWGFnalptdXNzdlNHMTBhemoxUEt2bFFVTU9YbWphNVdtaEdaMWJkanV4UTZvOGdDSTFDS3NObEpQcVlxay95TnhlS3hFdEhPVDVMTE9tOE8vSHNzb0dqUEUwU2Nxc1AzYys0SDFNQUw5ZTVGMW53VVZ0RDFkMXp2Vys4elNVczM3NGNwTDVaVkRLcVNDY3Mzd2dJQ0ZyNWxFbS9VQ1RPTG11TmhHT3pxNGVzZjZDaVNBMUxMTUYyQ0U4dFgza3lVb0ZLNXZDRnVlV05vWEZGY0h5QnJxaFJHWlV5aDBnV1I5Qi85VjB6SFdVc0d3OEFFSWxCU2tIN0luaHNkclhmNmp2djk0M244SVIzb3ZJUDNrL0JxdXZ4cEJUV1RkMzVUSXRKaDVsL0FvTC9ObElDVUR3aWFDY2crUHJvdlhrOGxZeXFLRklxRy9BL05GMUg3ZVk2eW90SE92ejA5OXNtTmw4Z0ZJdkVyV085UUNTZXRQMHBqVUtDSWVpSnBRTlVHZFJ4dzh4U0MrdE9obVhBYVB6bnNYMlU2SlRwQVZhTGo0UW41RmJQMnZzaUZ6ZTZzN21DTzVHZnVkdk4zMEhYZDlXZDdzd1NJak1xWlc1dmJPR25GOWREalhkNWpPcG5mSDc1b0RjcDVTdE9Sb2IrTVNKdTM0UzFaNlB1UkJZMHNmbWhjY1hTcmV6djBpdU9QVTZOU0t2bzRic2grTzhpK2MxaUtsSS83L29VQVFIQmZ4cFpQZTA5a0liRkV5UFZvaFdWV1JtVktYdU1remYyWVdlUVc5R1VLeXNPeDZpb1o1dk91U2lRSjE2SG82cVJVTmdtK0RMaDhvbnllQUtDcjQ3ZUM5cnBWSksyaWtKbEQyMHF0cy8yekNsci9EczBEUUFnRW90Um5MSk5VWnVrSElxQUVlNUdTNDcrSDN0bkhSZFYxc2J4YzJONkdKaGg2TzRXRUJBUUVCQU03TzUyN2JXN1krMVkzVjFyVjExZGMrM0VCQnNEUVVRRTZSWnBwR0h5L2VQQWRaZ1oydFY5MS92OWc4L000YzZ0aVhPZStqMWhFY2tGQjJmNXZFa3IwbGRuL2JYQS85S3p0TTZMcit5ZDdwMzB4NGdITVRuakFpdy9GbGNWbDlkVzFBZ3JhNFNWTmFLbHgxNUtwVkl1aTFvdEVOZkl1QzBwT0FxQS9BK2lsWjZxU0N3MTFHQVhWeWk1QkQ2SFhpc1VMLzhyWEc3NVltdWdKaEJKSEl4NUxmVDNVM0dVMnJnTXZyMGhkODFJbDZIZXBxY2ZKVS9jODFBZ2tyak11L1RiTks5elM3dVZWZ21pMDRxeUN5dTJUWEFYaVNVMVFuRjFyZWhOYXRHcFI4bHl6Vys2Tyt0THBkSjY3d2N3MEdBREFQd2NkQW5SZUF4RjNxWVhrMlh0L3lYVVZXZ3NPdVZibndVSkNjbS9oZi9yUlg5TExIWVNrdjh3WkhvOENjbDN5TmN6MmhsVVhKdkxmSmRaSWpQV2pGT2ZncUZTS1ZoNDVMbFlJZ1VBdkU0cFZPZlFqOC8zTDZzV3dGY2lDSUlnd0V5YncxT2hQM3IzOGVLenRQREUvS2lVd3JkcFJYUC9DRHQrUHdrQTRMdnNtcGV0ZG05WFEzOEhYUU1OdHFZcWc2V1FKengyMTRPVEQ1T0lwM1FLanFIeUM1cnRFejM2dVJ2VkNzVUROdDVSUE5YQ3NocjdXZWVKakVHQ25aTThnMXdOeEJMcHlQcU9zazFEeFZIWU9GMzVmeWtZVDRYV1k4M051MUhaeEhGSDdnaGRmZkpWUDNjakp4TStsMDJqVVZBS2psSXdsTTJnS0JYcTYrOXVoQ0FJa2JNQUFOZ1hIQXUxZklsektLbW9KWTMyL3hKOERwMUZJOVBqU1VoSTZpQ0ZyRWhJL24rcEZaRkdPd25KZHdjaWxYNGxqM1Y1bFdEbWdhY25IOHBvejhCREs3YUZhUndMWFU1bmEyM0ZsdXh4bVNYUDRsdWEvazNCVURZZFo5RXBMUGlYaGtlbEZzcFdkUGQyTlpRQzZjMklMTmxYZGJMUTRLdlN3eE1MQ2x1VGNlZGxvOFhuMEY4azVPZlZkNE52R2xNdGxiSnFZYXNPUVVJaWo4STNhNkNIOFpHNXZsdzJyYWxYa1pDUWZEZFEraCtTajFkTHBhMmFqZ21vT05yQm1HZXNwVUxEc2NLeW1xU2MwcWJ6MjlzTUFnQ2ZRMjl6MHJ0R08xNExRUkhRMFl3ZmtTenZEVmRsVXN1cUJDMWZTM0ZaMUpMS2xoYmI0eWp5NnpTdm5aZWkvNkc3K3M5aG82K1dtRk1xL2tKcEVVMHJEU3Vpd3FCb2NPai9kemROT1FyZlRSeEZoRmVuZkxzVElpRWgrUVo4eFVnN0RkZFdJaURmT3BKeXlwSnkycXNFS3hSTFNpb0ZUVXlad2NyYXdyV3FzeHBCYXl2Si95TVRETW0vRERMU1RrSkNJZ3VOZ29scTJ5cys2bVNpdm5TSVUzOTNJMGJEbjVlMHZQSS9ici9mZStOZHEvUk51OWhwNzVqazhmamR4eVZIWHlvMXoxYVA2RGcrd0RKd1ZiQlM4Ym45TTd3WlZDdzJzMlRuNWJlSy94M2laWEpranUrUUxmZnV2Zm1nK04rV1FNUFJFd3U3OW5NMzhsdCtYYll5SHdIZzhzcnVOQW8yODhDVDZMVG1XNzJxTXFseEI0YTlUTWhmY1R3OEx1dFRzOXR2R09NNm81ZnRLRi96aVhzZVhuNlIzcmFUYndOc09yNXRncnRRTERseFB5a3lwUkFBRU9pbzUyV3IvVDZyNU9xTDlHWXpOWGhzMnZPZEE0b3JhaWZ1ZWZqbzNjZGRrejFtOWJZTGk4c0xXSFVEM3N3MUkxMk8zSTFYdXVhWjA5ZWVSc0ZDb3o4UTJZTGRuUFMyVG5EdnVlWm1DOTB1Q0FESEYvajdPK2orY3pkTmw4ZFVZMUZyQkdLSlF1Z0xRUkFxamlJSVFuVHpoVnhiM1lPS1k3c3VSN2YrUXlqdlRTTkZha2hJdmtPKzNqb2V4MUJOVlFhR0lwL2RyZ2dDcE5JMmUvZEpTRWlVb0JCbVJ4RkVVNDFCSmVkNEVoS1NldWhVckZMT2FHL05SSXdpWVBPNFRrc0dPeUVJcUt3UjNZcklLcXNXVURDMHFsYWtwY2J3ZGREZE1yN1RqMzNzUnUwSWZSeWJDMStpd3FEb3FiTUV3Z1pHRG9JZ0ZBd3RxeExrZnFvZTZHblN5VktUdzZRdVB2cFM4WWg2UE9hcTRSMHBPUHBrV3ovdkpWZlQ4eXZrTnVqbmJxU256cm9ZbHFiNFdoWU5QempUaDhPa0JxOE5HclV6OUVKWUdtejIyblFNR0VNUnFWUktiS1BHcG5sWWFkSW8yT1dWM1YzbVhTSTZ6RThMc3ZIdm9Bc0FjRGJsdDhSby8ybU1xemFYMmQvRCtHSE14eWFNZGh0OU5SZHpEVmhhS0pVQ1ZSYjE1S0t1c3c0OEZZbWxKeGI2QXdCU0ZNcnhNQlJKenkvM1gzR2oyWE5vQ1ZJcG1ObmJEZ0JBbE9QMTZXUTR0NTlEZWJYdzBqTWxOMW1PTlNNN3FyS29iQVlGdHV5cEZZcHBGRXdLcEFBQVQydk53N045YlEyNVBuWTZmc3V2S2I0TEN3ZDJNTlJnbjM2VVBIcm5mUUNBcGlyOXlxb2VUQnArWlZXUHJpdXVOK1l2NExGcHhsb3FING9xQzBxcmQwenlHT0JoREFEbzdXYVk5NmthUXhFVVJWQUVnUThleHVTMFg0UjRhaytidFNOZG10Z2dNcm5RZGY0bDJSRnZXMjB1bS9aWGFFSTdEdzBBb0ZOSkx6d0p5WGZIVi8zYTYvQ1lWQnhWbERjbklTSDU1OEJReElEUC90Wm5RVUpDOGk5Q1NhU3V4UTUwR01ZYzdXZFJJeEJ2dS9pR3k2S05DN0JVWTFIaGZ4KzkrOWgxeGZYK0hzYnorenZjMzl4MzFJN1FjMDlUWWJIWXJmVzlsTzV3MStXM3k0NjlITzVqQnAyTWU2WjR3dkZOWjZPSXlPcUg0cXB4UHo4NHNkQmZUNTExWVV5bU9Xc0FBQ0FBU1VSQlZIbDNyOFZYbEJwdklvbVN3Y3BhVWQrZmJsOWIzWlBQb1o5WTBEVWovNXFlT3V2U2l1N1ZBcEZpNDFYb3ZxQmdLSU9HdTgyL1JDVEQ1MzJxN3JQaDlyTWRBN1M1ek9NTC9MdXRDcFlDWUtiTjJUSFJBd0J3UHpybldHaGlzN2ZPeTBZTFdzSUFnQ2s5ckEvZGVTL3ZPcW1udDV2aGpra2VzaU5NR241MG5wL3NDRStGeG1YVGFvWGk3SHBkWG1WWDMwYXE2aytzdXJadXpXWnJ3QVVBUElyNTJLd1FvTCtEN3V3KzlnQ0FnN2ZpWUZvRU5KSjViTnFGWmQwR2U1bkF6V29FSXA0S1hhNGUwRnBmelZDRERRQTRYbjgvODB0cnB1MTljbUtoZjJjYnJXUHovVWZ0Q0ZWNmVFY1Q5ZnViKzhnTlR1NXVQYm03dGR5ZytzaS9paXRxVzM0cmxKSlZVUEV3Smtjb2traWt3Tk5hazhPa1ZsUUxZWElsZ2dBY1JkUHk1TDBxMVFJeHQvNVd0Qkw1emc0MFNxT0t4U1FrSlA5VnZxclJyczFsVUhHc2dkSCtENGZZVzFVNTFoaHNPaTZSZnA3QVNFaisxU2g4cHpBVTBlVzF0ektGaElUa3Y0U3lTRjFMNStNbGd4MUgrMWtrZmlnZHZpMWsxMlRQcm82NnN2LzF0ZGU1c3FxSDArd0x0eUt5THEvc2ZuSmgxNXppcXFkeHVSOUxxazdjVDZxc0ZScHBxQVM1R2dBQUR0MTVMeEpMNlZUc1RXclJNQjh6SFI0VEFHQ3BwMnFwNXdCMzllQnR6dFdYR2NTZS8zNlNRcWRpUitmNXVaanpKM2UzM244elR1SFVRSFVqTS9YeitQeXVLMjQ4MjlHZnphQWNtT216NmV4ckJBRk1HZzVhSnZUQlk5TTRURXBabFdETCthaU5ZOTBDSFBYbTluTzQvRHp0NG9wdWJBYWx2RnE0Nm1TNHNTWWJBSkJiVWwzVGlMSTNtNDRmWCtDUG9VaEdmZ1dDQUZ0RDdvWGwzUVp1dXR2WTlnQ0FrRGNmcWdXaXROenllMit5UldJSkFHRHhJS2V1anJyekR6M2ZjeTNtd2VZK2ZnNjY1NTZranR2OW9FV1gwUndNS2phdHB5MEE0TXFMdFBUOENvbEVpcUlJUEM0Q2dKdWxKZ0RnVnFTUytrRlpMSFZWVHkvdWlxSUlBT0RJM1hnQWdLRUcyMHBQRFFEZ2JNWjNOdU1EQUtKU0NsY2NENy85T250T1gvdVk5T0pYU2ZsRUpjVlFMMU1Bd01maUtuMCthM3FRalVoY1o2RkhKaGU2bVBOSGRER0x6U3pPTGFtRy9oMGFCVDM5S0xtb3ZCWUFVQ01VQVFCS0t3Vjdyc1VvUFRFNkJWczZ4T2xMU2E4ZnVaZHc1RjRDQU1EUmhCZTVaekFBWU1YeDhIM0JzVWFhS2tUNUJvWWlLWWRHQWdDbTduMThONnJ1SGZ3aVJmNU5LQmFUa0pEOFYvbktSanRUdnArWkZBR3RNZDBkVFhoai9DdzZtbW1ZNjNLRUlrbE9jZFhqZHg5UFBFaE0rRkNxdUxHdnZjN2xsZDM5bGw5L205NTh4bG9UN0puUzJkMUtjOURtdSswdnA1ZkQyVlI5eFREbm9WdEQ0Tk8xSTEwU1AzdzY4empseXg1RkZtTk5kblpoWlp2NzVYUXc1ckhvK011RS9HL2VjS2RCbllVeWNCVDVzbTJCcGdmWlpCVlVRcjJEdnAwTStSekcwWkM2SkRjV0RWZU1sdmpZYWw5ZjAxTi93c2xXVlhWK0FSUytVeGlLNkttenZ1bzVrSkNRL0x0UkZxbHJVWjkyVXkyVjlhTmR5Nm9FZlRiYzhyTFJoaGI3bVVmSm04OUZsVlRVK25mUSsrTkhIejZIdm1LWTg2eURZYU4zM3IrK3B1ZlJ1WDRPUDU2UFRpdUd0dVdlS1o1QndDQXl1WERxM2lkd254d0dKV2JmVUFEQTZVZkphMDlGYkJqdE90TFhQUEZEYVd5RGRqTUFBSEFzTk5IQm1KZVFYUW9id2NvQ084STI4WHNiazFFOGFtZG9mM2ZqUlgrK2tFaWt0alBPVlF0RWhFMW9wc041dUtVdkFNQnQvcVc4VDlVNGhqS29HR0Y5YlJqak9xcytRZzdaUGNWemQzMUdnQXFEOG16SEFQaTQyNnJna0dnbEZjc1VERDIzdEp1cE5xZEdJQjYwK1M0Q3dJTXRmWHU2R056ZjNHZkU5bENZUTY2SVNDenAwZEdBaXFPVnRjS0lwQUlXblFKdmVDOVhnNkx5R2o4SFhRREFoNkxLUG02R0FJREtHdEdEbUp3bTM3MW1vRkV3ZUZFeEdVWHArUlh3MXNDLzdsYWFNSm5DU2s5dDdVZ1hGaDFuMG5BR0ZhZmlLSk9HSDdnWkI2KzZaMGY5a3d1N3FuUG9jSWRubHdaU2NjeEk4M09xMTh1RS9LMFgzbHg5a1E1M3UzaVFvejZmTldUTHZZdlAwbUN0K3c4OXJBRUF2MXlMV1Q3VTJVeUhvM2lTUDQxeGszMzY0RzBPTk5waFJvQkFKSG1UV3FUMDZsUVlkWDFQdjJDL05BcUcvam5YRDBPUk82K3ovd3BOdkxLcWg2dTVoc3U4UzdEL2psZ2kxZWV6TUJSQjJ4dWdrbjg5amF4M0l5SDUvdmlxUnJ1UnBncFRUZzBMZ1NXNHpmK2VjVm5VUCtmNTJSbHk5d2ZISGJuM05PVmpHWUlBQXo3YnY0UHU2Y1VCcjVNTDV4MTZKbWM0dlVrdEtpeXJ1Ynl5dSt1OFN5V1ZBaFlOMTFObjFRckZjc2FlU0N6SmJTanQ3bXV2STV0T25GVllPYTZyV3NqR1BpdVB2NUxkRE1lUXUxSFpPY1ZWczNyYnplNWpKeEJKRlBWSVpLSGlXSEY1amZmU2E4U0l1Z3E5bjdzeDhkVExSb3Q0dkhTd282elc5N1AzZWRmQ00wRDc0SFBvTDNjTmZCS2JPMlRyUFdKdyswUjM0azBSaTZWekR6MXJZZzhyaGpuN09lanFqVDhKdmxiVEFhWHdPZlNDVStQRUVpbjBXeXRDd2RCcWdaZzk5TTh2ZFVSRERmYnVIenF2UFJVQmpmWWdGME5MUGRXaklRa0lBRE42Mlc0YzY5WjlkYkFTU1dFV1ZXbnU1VCtNZkk0ckZjZVVMbjFJU0VpK1c5b3NaTFY0c0NPTmdzMC85RHdwcDJ6enVFNEFnSVRzVDJOL2ZnQW4xcE1Qa3pyYmFNM29aZXZmUVErcXVwNTdtakxjeDJ5a3J6bjBjaUlBRFBFeUJRQVFsYjA0aXB4WkVtQ293YTRWaXJlY2l4S0pKWU02bXdBQS9ncE5WR05SWGMzNXVTWFYyVVdWeEFrc1BQSkM2WW5CaWF5NHZDbWhzdXZobWRmRDZ3TEZaUTFGd3RqMUZwM2M0V1Q1VUZSSlNJdDUyV2pUcVZoTWVuRkVjZ0diVG1IVEtZRk9lb3F0YmVwMlRzZFBMdzRJY2pXUVNzR1UzeDVEZmJXZ3RUZXZyK25wYWEwVnMzZklUMysvM25zalZqYmt2dlB5MjUyWDMrNmM1QUVic2k0ZjZnekhuOFRtZGxsMlRYUjFTamRuZlRpeWJLZ1RmSkR5c2N4ODZ0OU5YSDZ6MU5RblF0WUs1V2V1a1YzTTRZTTUvZXdWWDNnOVBNTmNod085TFFDQTVKd3ljMTBPQU1CQ1YxVjJzNXNSbWIzWDN5YWVxakFvK253V2JPZ0xSK2IxZHpEVVlCZVgxKzYvR2ZlcFVzQ2c0bzNOOGdBQURFTm9PRWEwNW9HZlFBMVYrdVdWM1p1NFJvbEUrZ1VkK2orTmNlMW94djlZWERWMjEzMDlkVmJYRG5vc09uNStXYUQvaWh0Q3NRUUFJQlJKTUNyVzNoSjZSSDZkVE5hMGs1QjhoM3pWcjcwS2cySmpvSmJSaUVlNUNRejRyRHNiZWw5K25qWjB5NzNPTmxyYko3cTdtbXRRY1RROXYrTDQvY1JPQ3k3UDYrZndaRnUvYnF1RG9jTVZVbG9sR0xqcDdzdGRBODhzQ1F4YWU5UFRXdXZleHQ2S084L0lyekNlZkZwMlpNR0FEdnA4MW5PWkhuTFFxZTloclVtTUlBRFFLRmg0WW41T2NkV3o5N2sxQXBGUUxDSEt5Y3gwT090R3VjejVQYXlrNG5OeVBnVkhDZit1RHBjWjRLaG5xYWNxa1VoSCtKakJRUTFWaG8yQjJoZy9pMnN2MDJmMHN2dnpYdnl6OTNrQWdMbjlITmdNU2p1TjlwOG5lL281NkdpcU1SZzA3T0JNSHdEQXloUGhSZVcxazd0Wjc3NzY5azFxa1pXZTJycFJMazBZN1F3cTF0dlY4UERkK0MvVndhWE5sRlRVT3N3Nlh5c1NFeWJ4MCszOS83ajkvdmo5dWhJNEtvN2gyQmNydlVBUjhOZDh2L3pTNmwvcWsrNEVJbkdOUU55M2srR0cwVzcyUnR6RGQrT0pra0lBd0theGJoMk0xVGxNQ2dEZzNMSnVzS3ZpcVlmSjU4TlMvMTRTSU50RFFTQVVkMTl6ODB1ZFoyUFlHcWlwMXBlYmtwQ1FrTFI1MFUvQjBPRStabFcxb2xNUGt3QUFXbXBNV01RdU95bkFIME4xbFRxbjg4K1gzdzczTVpzUVlBbU45bTdPK25ycUxLRklBblBLYURoNmVuRkFMMWRER0R5TTJUY1VwbVFEQURhTmM5czB6ZzFXdkZOeGxJS2pBcUVFS3BuOUZab1kxVENhU3NGUURwTUs2NS9sem5uUEZFOHFqZ2xGZGE5OW5WSjQvSDVTbSs0WnVCR2VPWDEvWFhaQStwRlJScHJzRmNmRGI3eXE4d0lVbmhwSFJKaGxzVGZrL3IwMDBNNlFLNUZJcC96MitPVER1cU9IdmMveldIamwwc3J1ZG9iY0haTThsZ3gyT256My9lbUh5ZS9xOHd1Y1RkVi83R01IQU5oNDluVlVTdUc1WmQwd0ZObDg3alVBUUNxVkFvRHNENDZWQW9DaFNHRlp6YXJoSGR0MlViSVE3Nk9jcWF6Qm9ST1Y0WnZPUmtVa0YvVHNhREF0eUtheVJqVDUxMGNVREgwZW56ZTRzd20wMksrOFNKKys3MG51aWJGUXhPNTlWa2xvOUFjclBiVWRrenhzRExpcmhqc1R1NFhSa1pLS1dwalI0R210dVdHTUczUUJsRmNMZjcvOWZ1VXdaejZIcm5USmdTS0lRQ1JlOWxlNHpNbEw0TjQybjR0U2VuVk1HcjUrdEd2N0plZ2dMQm8rSWRCcXlXQW5BTUQ1cDZuakF5d04rT3pja2lvekhZNlhyZmI2MFM0cmpyOGlibW5URVowMlFLckhrNUI4aDN4dFgxMFhPNTNicjdNYmpqVmpYS0VJT0xtdzYvb3prV2VmcEF6M01UdTlxT3ZWbHhrYi9vN0VVTlRmUWZlWHFaMVZHSlJONTZKeVM2cXVyK25wcy9RYS9JbFVWNkZaNktwR0poZU8rL2sraHFKU0FKN0VmdFFaZTBJb2xzaE9BRE42MmNJS3JnWW5oSUI3VWRteWs4SDgvZzZ6ZXRzMTVzT09TaTJTVzBCNFdHbXVHK1Z5K1hsNll3NTdCaFV6MStWb3FURUFBTVphS25DUVRzWFVXRFF6SFE0VStuNmJYZ3p6eldCY29wMU02bVoxSVN4MTRaRVgxUUpSRnp1ZGJSUGR0MTZJS2lxdkZZa2w0WWtGZDZPeUM4dHE1RklWdkd5MGJBMjVoR0ZzYjhSak15aENzV1JDZ0tYY3pxRWk2NkU3OFJpS3BCMGVhYURSUVBic3I5REVDWHNlTm5aaWZBNTliajk3RHl1dGJxdUQ1ZjYxWkpCakJ4TmVyVkNTLzZsNjFjbFh4QnNubGtqZk5VeWJGSW1seGVXMWluckM3UWRGd1A0WlBuNE91cUhSSDZEdWtaV2Vxb1d1YXMrT0J0MmM5VTgvVEJxNjlWN3l4ekpZTzVCWlVQR3BVbkRtVWZMMThBd2JBMjRYZTUzTjU2TEVFc212MDd5czlGV2h2UEMrNEZnb3h1dGl4djl0dXRjWFAySEZMNVJjeFNrSkNRa0prU3JjS2h4TmVGdzI3VzVVZGxtMUVBQXdmZDlqRHBQNnNWNUhIZG9TSTMzTjRMUUlSeUtTQzRyTGF6dFphbEp4VkNDU1RPbGhEUURJS2E2Qzh3aFBoZVpoWFpkaUZocjk0V2xjcnF1NVJtODN3NVNQWlNjZkp2VnhNM0l4NXdNQStuc1lHOHBNS3kvaTgrWG1YQjBlRXlZWTZhbkw2M2VNNkdJT3AxckkyU2NwYlRiYXB3WFpUQXV5a1IyNXZxWm5FOXZUS2RpeW9VNHJoanJEQ0h4eFJlMVFiOU5oOVc1NkNDSERwcUZLWHo3VWVmbFE1NlNjVXYvbDErbFUvT3FxSGpBTHVwZXJZYUNqUG9ZaTk2S3laVmRRbnlvRks0WTVSeVFWekQvOC9Jc1k3ZEpHYk1zMUkxMVk5THJsWXZMSDBpc3YwaTExVlFFQU9jV1ZaNS9VRmZSdHZ4UnRxczBKanNpNEhwNUpkQmpkZFBZMWJCOFFwVjYwY25oSEV5MFZ1ZVIyQU1EVHVGd0FnTGtPNStMeTdyQ0NrbkFaalBRMXR6UGtObmEyUldVMXN1czBlTzVTS2Fpb0VUWnlkVTFkWTJ1eE0rVHVyWi9CWmJNUGhDSUpCVWVYREhhNjlqSkR0alZndTBTY0ZCSlMyZlMyZkg5SlNFaityL25hUnJ1dlE2dnRoeC83Mk1ka0ZNT0pZZnRFOTlPUGtzZitYS2U1c2k4NDl2TEs3aE1EclRhZGl6cjFLTG1icy83c1B2WlFnOFMvZys3NVpkMjB4NTY0OUx5dVJXZXRTRDROWGxZV1ZSWkU0YWYxaTN0SlUvUEsxNTJPOUxiVkh1NWp0dlhDR3pqb2JhdjlOQzZYZVByRm9WT3gwWDdtaS81OElSdnM1VENwaE1aZVpjT3B6bEpQTGNCUmo4aVhHK0psbXZpaFZGT1ZvZW5BYUxoalFNRlJGRUVPM1ludjQyWVluLzFweDZWb1FtNXc5WWlPRjUrbE5uWksrdXFzdnAyTVpnVFpLdHJiUDQxeGRiUFE3TG4ySmdEZytIei9YNloyL3ZGZ1dQdHVRS3RSVjZFZG1Pa1Q2S1IzTnlvYlE1SE40OXpHQjFqcDhwaFNLWGlUV3RobncrMGNtZFhxYjlPODdrWmxiem9YQlIwS05BcFdJeEMvVE13SEFKUlYxZDNZR29FNHA3Z3V3VktEUS84NjZvYUJUdnBmNFNna0pDVC9SMmlxeWYrTXR3U1k3VXdrRnNsMUxMTXo1UDQ1MTlmZWlDY1NTemFjaVlTREVpbEl5eXQzTWVjYjhOazFBbEYvZDJNQWdKRW1tNUJHUDNJM3ZsWW9udG5iN24zV3B4dmhHVlFjN2UxbW1GOWFmU004dzhHSUI0MzIzNjYvazBxQlVDeFpPOUtGcDZKRU84NUtyeTROdTRPeHV0eS90cDUvZzZHSVVDd1pIMkRaMFl6Zmhxc21LS3NTRk5SSDhvMDAyVGlHZml5dUluN0dUYlJVMFByYVpRU0FpWUZXNjBlN3d2VHZoT3hQcHRvY1BvY09jOTBWaVVncXVCdVZQYUtMbWFrMlo4ZWw2QS9GVlFzR09HaW9Nb3JMYTlWWVZPSzBDUnNWTGtuZzdQd0ZLN1NWNG1MT245bnJjMnpEM29nSEFERFVaQU1Bc2dvYWhDV0lOQVFwQUwvZmVpL3Jrc2d1cW5TYWZXR2tyem0vWVRLQ1VDUTVmRGZlMWtEdDdrKzlkUlFFVXhjZGVZNmhxRUFrVmx5Q1VTa29CV3RRaklCaktIUURIWmpwMDhUbE5GYkMwRnF5Q2l2UFBFck9MYW5PTGFrU2lDUlFDOERzaHpNNXhWV3ZmeGxzWTZEV3o5MUl6bWovZ3ZBNUxWTlFKQ0VoK1EveHRZMTJWM00rZExkL0hrS2FrcjlCQUZnd29JUHZzbXRRcThaUWczM3RaWU1zOGRpTUVyOTZSOENHTTVHaG0vcjhlajFHSWdVQ29RU21IN2ZoSkJXNzNnaUVrbjlvWG1UUjhic2Jla2tCa0VwQlJ6TStkRGxERERYWTlvWmNBQUNYVFMwb2E2cE9yNFZvcURLOGJiV3Q5ZFVJMFYzNGRzUmxsc0JDcjhxR0VqNUhReElJclRWWGMvNzRBTXNmZm4zMEpDNFhBR0Nrd1I3b2FhTFlyb1pCeFh1c3VVbE1yNXFxOUszak85MlJ6NjM0VEhaUjVZRmJjVDA2NnVzMzdFbG1xcVd5ZExEVG9NMTM0ZE9EdCtLZWJ1OS82TTc3bG5UQi9WSjQyMnBmVzkwakk3L0NjOUdWTWY0VzNyYmE0WWtGUXBIa1prVFdvTTRtamlicXNoWTdqaUlkVE5SbEhTNG1XaXF5T2ZNUW9Vek9JWUtBTDEveHJ2QlZvdUtvdTVWbW85dVRrSkI4bHlnYVNDMEpCTExvRkZsTGpJQ0dvK3RIdXk0YzJBSEgwTW9hMGRoZDk1L0oxSmVWVmdvQUFHd0dQcVdITldFeVRkLzNwSStiVVo5T2hyQ01IQUR3WXg4N21BME9BUEMwMW5xMWV4Q3hoNTJYMzhJSEN3WjBVR3EwT3hqejRJUE9ObG9vMHFBQk82RWwzdGxHcTUxRys1bEhLWExwOFZQM1BsYWFIaThGZ01Pa1FvdjkzSk9VNmZ1ZTZLcXphZ1JpbU1MOWRIdC9QWFhXNUY4ZTNYLzdBVUVRSEVNRVFrbEdRY1hLRTY4NldXakFKSUtmcjhTOFNTMUt5aW5kTnNFZHBwMERBQzZ0NkQ1bzgxMmlBaHhtbjMxWnlWVkY5a3pwREYwRHB4NG1UK3BtNVcyckRSMDBBSURJbEFMRjdWRUVuRjBTQ0I5dm5lQmVkMFBxejVFSWRKOTdtbnI2VVRLc0ZueXhhd2lmUTVkSXBNa2Z5eXoxUHBmQlR3dXlOZUN6bFphMVl5aFNMUkRMTmhmQVVBUitPT2NmZXE3MFFsUloxTDNUdlhBTVJlclY5ZHJEeDVLcVVUdnZ3OGY2Nml4b3RKZFZDMnVFNHZHN0gyaW8wbTlHWkxYN0lJMml4U1U3d3BDUWZIZDhiYU9kU3NFNldXckttcVpONDJMT3p5bXVoR1h3bGJVaW14bm5zbVJLNG5FVTZkNVIvMFg5NGlBMXI3eTBTdUJnekl0T0t4YUl4SEkyVXN0Uk5OcWxRR3Fvd2I1ZDMyTVdRUUFWUjZmdmU2SlV0YjVWVkF2RVUzNTdMQVZBS3BYS3RXRHQ1cVJ2cXEwQ0FMQXg0QmJFZm16bmdRQUFyeElMZnI3OGRuZ1hNNWh4eDZUaHYwN3p1dmdzRFRZc1Rjd3BWV0ZRSG16dVE2ZmdnemJmaGRxbkVBU0FQVk02WDN1WjhhVCtqVFBYNWV5ZTRubjZVWktjMGY3M2t3YlM5NE03bTE0UHoyaTJoRXl4NGMzd0xtWVVIQTFQclBOU3YwNHBsRWlsWS93c290TmUranZvMmh0eFJXS3BWR2JhVldGUXZPMjBaVHYwSWdDaDRPanJsTUtXZjlqa2VKbVF2L2pQRjhkQ0U4VVNLUVZEYVJUc3lvdjBLeS9TNGR3L3Y3L0RuUTI5Q0t1Yno2R3o2VGh4d2dDQUlCZURrR2g1YndWRHBrMExnaUJmb1d1THN5bWZsSmtsSVNHUlEwdEpwTDE1VWRpS2FpRUFRSzJoUm9hRkx1ZlNpdTR3QUhzdktudjZ2aWVwOWFMckVIVU9EZnJRcC9iOG5GditNaUhmMmJUT2hJYS9VY0d2TWtQZWZPaHNvelhVMnpRKys5UHZ0OTRQOVRidExLUFAyZ1JCTG9id0FaZE5jelhYQ0U5U1lreTJueUZlSm9TMERleWorZXMwcjQxajYvSzkxZGdOdkFsN3JzVVlhTER1UitlOFNzcVhTRUZxYmhsaHVFSmp1NlNpRm5vcjRLS0N5NklpQ0NKNzVrazVwVWZtK0VMQnVkK3V2eHZSeGR4SWsvMW9TOS9CVys1OWZWMlpWU2RlUFl6Sm1kVE55czFDdzF5SDQybXRCUUI0R3F0a2VrVVJCUHBpbXVaZFJsMk4yOGVTcXU2cmc2K3Q3cm53eVBQT05scEV3eitZMmRGMGVyenNVemlmWWlpaXpWV2VSVUtVaEZEa1FrZHRRby9IN09WbVdGVWpFa3VraENOcG9LZHhlWlVRUlJFNkJYTTE1OHZKMHlLS2k4c1dvdkE2VFZVbDZna2tKQ1QvYmI2Qi9xU1hqVmJMN1NnblUzNXFibDJqTmJGRVNnaTNEdkV5NmVWcTJNVk9KKzlUOWVSZkh4SGJ2MDByZGpibC94UHgyUHpTNm5XbkkrQmpCQUU0aXNvR1d0dU1SQ0lsbFBscUJBMXMxeVAzNHFHSmVMQSsxMHRmbmZYVEdGZUJTTktzTXdJQmdJcGp0U0x4andmRE9oanpWZ3h6WnRMdy9oNUd4bHBzQU1ENEFFc0FRRWN6RFROdHp1KzMzZ2M2NnNGWHpUdjByS3BXbEpSVFdsRGFvSTdnOU9JQUIyT2UzY3p6eEFpVWxsVVVtSlZqcUxmcDlvdHR5ZmIzc3RHV1NnRWhLMWdqRkpkVTFMcGFhTUNJU2g4M1E2RzRRY21DQ29QaWJhc3RXK1dGSUlDS1k5VUNVWnVOZHFGWUFydXdBZ0F1UFV1VEZTYThHNVh0dnZDeXN5a2ZsV25rc3Zwa09YSENIbGFhQXoxTlBCWmRnVTl4RElGbnk2RGhzM3JiOVhFemdoMFFHZis4QUN3WlppY2hJVkZFdTAyUnVwVGNNdWhISmtZY1RYajNmdXFqb1VvdkxLdVpkZURwdWFmeXhWQVVERFhWNWxUV2lQcTVHM1BaTktrVVNLVlNGSldUd3NZQUFLK1NDdmJlZUNjUWlZZDZtMllXVk95OThjN0dRSzB4bzUxTnh3ZDRtRUJSTngwdXM0dTlEcHhENlZSc21JOVpzMGI3Y0IrenU2K3pTaW9GVFc4bWh6cUhMaWMxWjFJdlNhTVVLSFFmL2V1UURpWTh4ZjllVWhBNVAvc2taY1QyVU5nV2Z2NEFod1VET2tCSi9LcGFVU2RMemZKcWdZWXFuYzJnRFBTc2F6clRaaHV3V1FaMU5sa3p3Z1hHcm4yWFhkUGxzYzQ5VFpGSXdidU1ZbnNqM29YbDNXZ1VyS3hLQVBWWkdxUGozSXRRWWU3MitsNHNPcjczUml5c2MveDlsbzljWVg5VWFwSDVsRE8xSW9uYzIrMjc3RnFOUUN3UVNSUUwwYWtVVEs0YkVaeFB1V3dhVVhuUkdCVHNDeGp0Rm5xcWYvellSVzVRZG1UMXlWZUtQV1hhaUlJL1RVTzFMZVV0SkNRay85ZDhBNk85aTUzT3RvdlJEY2VrUUtwOC9sRmpVZk1VQ3RFQkFIUUtycTVDVjJWUkRUWFk0d01zdDV5dnN3dy9WZGEyWHloYnNhWWRoc1QvaWZJa0ZRWWw0ZUJ3c1VRcWxrZ01OZGhOVzVoVUhMWFc1OWFLeEhMbXZTSW9BdWhVdkZvZ0FnQ2s1NVZ2dS9DbVIwZURwM0c1djF4N0J3QUljTlR6dGRkNUd2ZHgzTThQcnEvcGVUTWk4MU9sQUZhdEx6bjY0dDZiQmoxbWgvdVlEZk0yUGZrd1NWWlVENmFyaVNWTlRYdWFxblE3UTI3SUd5VWRhNXRGbTh2OFZGa3JLeGxZWGkzVVZHVUFBSDY5L3U3WDYrOWtOMVpoVUVyUFRxeXFGZlhaY0Z2Wnp0b0xWSy9OTHF5RXFaWEU2b0hJVVl6TEtwRmRBZlRzcUg5cVVjQ2Vhekd2VXdyUExnbXdNZUJhNjZ2dHZCUU5BQmozOHdOWjBkY3ZyTU5mZDJJTlByMHRqRk9Sa0pCOFZ5Z3gybHRnQWI1SkxTcXRGSGhZYWZMWXRPS0tXZzZEY21WbER3MVZlbVJ5WWQ4TnQyWHpzd2k4YmJWVkdKVHI0UmtMQm5RQUFOeDRsZUZycndPVjNnbWcwYjV1bE11NlVTNXdwTHV6dnZEcWxDYk9aTlh3am9zSE9aWlZDYTZGWjZ3ZTBaR0tvMEtSWk9XSjhGMlRQU2NFV0s0NUZkR0VZb2lSQnZ2UHViN3Zzejc1THJ0VzJScGhrY04zNG1mL1hpZXRrdkQ3Y0VNTjlxQk5kMjlGMW1WQlp4OGJyVlE5L2tOUnBiV0JHaFZIbzlQcXhQTnNEYmdVSEUzTEt5K3JFdUFZYW1mSUxhMFU1QlJYNVpWVXd3YTNEN2YwSlJMK1lZS0ROcGNKQThXbkh5WFBPdkIwWXFEVlAyRzB3M3grMkQ2ZEdKUklQK2ZRYlQ0WGRYcHhnS09KT2dEZ3hJTWt4U3c1V2NxcmhYQnBZV2ZJWlRNb1lva1VQbFVhZGFoVlprVWZtK2Z2MzZGUklhUmpvUW15U2pleG1jVUROOTM5YVl3cmc0cGZEODhJVDh3L3RTZ0FRY0RFUFE4L05mVE9mSkZxeDZ5Q3loMlhvbUVYWVE2RE9uK0FBd0JneDZYb3Fsb1JpaUFVREgwUm4wOGs3V1B0YnRRdWg3Sk1HUklTa3Y4NDM4Qm90OVJUTmVTek1odVUremI2YzFaVksrSXdsQmpoSng4bW5YeVlSTUhRUFZNOE40L3JkUDFsQmxULzRxblFvbEtWQzRlMm5IL09lNjFJZWJYUWF2cForUGhHa3pxME1QL2ZjL0dWMWg2aXJGb1lsVm9rRmt0VUdKU0Juc1piejcreDFsZUQvN29UbFgzL2JjNnR5S3pmYjc4MzRMUEdkYlY4OUs1QkhuN2ZUb1luRnZoTHBGSm9YaVljSEk0aWlGZ2lnZTJDSXZjTWxrcWxDSUpRY1hUa2psQTVwOFlRTDlPckw5T0pjanNHRlNQbUxiRkVXdDJjMzBGdXlZV2hTR091Y1Q4SEhiRkVZcXlwNG02cCtUTHh5enRXaG5pWmJCN1hTV2xJZ1lwakF6Mk5MYWIrRFFYa0lTN21Ha2RERXBZZGV3a0F1Qm1SbFpwYlB2djNzTmw5N0xNTEs5c2M5bThaOGg5Y1BSN0xTay90bnp3aUNRbkoveVc2U2lMdHpjOThRckhrNzhjcDA0SnM1Zzl3V0gweVlrb1BHMk10bGR5U3FoNXJHdlJibFdYSllFY0F3TitQVXk2R3BmbllhZjk1TDZGSFIza3hOdWpLakU0cmdzMUhQYXcxYzRxcjdrVmxlMXByeVZZNEUzU3gxNW5hMDZhcVZwU1NXMlp2eVAyaHV6VUE0TXpqNUVOMzRqZU9jVlBuMEdmMnNpWEs0T1ZnVVBHTEs3b3phWGhjWmttelVxQy9UT25zWmF0ZEt4U3JzcWdaK1JXZU5sb2g5WTFqb2RXMGNhemJ3b0VkNEVocGxhQ2lSclJsZktkTlVpbUxUdWs0OXlLY3MrWWRldlppMXdBcW0vYmI5WGN3ZXd2V3c4LzVQZXpHcTh4RkF6dnNtT1JCd2RFZWE0S3pDaXNCQUNXVkFvOUZWLzc0MFNjNnJYaGNWd3Q3STk3NDNROXV2ODZlSG1SellLYlBpL2c4aWJUT0NHVFJLUEJ0YTZGTmFLakJoaHRtNUZjb2RSaC9xaFJBOGZPb2xNTGRWMk9PenZPVDIvUGZqMU9XRDNWMk1PWkpwV0M3ZlBSRk9acXFkRGFEQXJQOVc3SzlMQXdheHFMamhXVTFwUTJ0Ymo2SHJzcWl5bnJBSndaYXZVck12L0lpZmY4TWJ4MGVNL0ZEYWQ2bmFwRllRc0hSV2IzdHVpeTdKcnZrWU5QeGlwcG0zdnBtNzFWS2J0bVNveS9oWTMxMUZqVGF0MStNSmhRZjRJMkRldmhVdkoxRmF2THZyekpOQ2hJU2t2ODQzOEJvNTZuUU9wcHJORERhRzU5dUVqK1VqdmF6Z0krdDlkWDZ1eHZKUnVtRllzbmEwNUV6ZTl1NVcybENvOTNlaUxmbmFrdzd6NUNDbzlBVGZIbGxkNWh3WmNCbnlkYTBBd0MyWDN4ei8yMU9Pdy9VQkd3NnZtRzA2N3orRGdBQVMxM1ZTOC9UMnIvUFRwYWFvLzBzcW1wRkdUSlM3UmZDVXNjSFdQNSsrLzM0QU11WTlPSlltVlpxOC9vNTdKenNjVEVzbFVobEhMVWpWQ3lSaXNTU0RpYnFweFoxSGJQcmZuV3RDRUVRR2dWVkxPOGY2bTI2OGV4cjR1bTluM3A3MldyRHh5OFQ4b25VY2FWa0YxYllHRFN3TmpsTUtsRWNJY2NQM1cxdVIyWm5GMVVzR3RSaDZOYVExdHlTbHBLYVd3NnpGZ0VBWS8wdGNvb3JRNk56NE5LQnlGUWsyQ1RUSlBhdit0Yng5emYxSWZTUS9pa1V2a2QyUnR6R3F2dElTRWkrWjVoMG5FN0I4eUsvcHdBQUlBQkpSRUZVR2tSS2xXVHFLR0h6K2FqUmZ1YUxCemxlZTVrQjIwbFNjU3g0YlpEY1p2bWwxZjErdWpPK3EyVlBGNE93dUZ3b09RWi9ENkVaWTZEQjRqRHJDcHE0YkJvQTRNVDlwRjFYM2s0UHN2R3cxb3hKTDU2dzUrSEJtVDVLamZZWnZXd0JBTE4vRDhzcHFueTFleEFGUjZ0cVJldE9SNVpYQ3cvY2lsc3dvTU9ha1M1L1AwNVIybksxYnljakJBR1J5WVUvL1BhbzJVd25MUzREeXRjM2hxMUN4YldSWnAyb3FxVGVZWjM4c1RReXVURFFTZSszYVY2UFl6OG01WHoyOE9xcnM5YU9kSUgxL0ZreWk2S3FXdEdZWFE5Z3BwdmMvcmxzR2xLdmxPNXRwdzFkR0tjWEJ6UjNLUUFBRUxkL0dPemNwakwwVDZWVzY2ZEt3YzlYM2o2SnpRMk95QVFBeU9uc0FBQ0NYQTFna1RtQ2dBMmpYU2YvK2tneFg0eFlNS0FJQWdBWTZsMTNDWkhKYlJRYVdIODZjbTl3ck96SW5pbWVjL3Q5TG4xM01lTWZtZU9MSUdESWxudlFFVk10RU4xL216TnNXOGlGNWQxY0xUUjIvOUFaS2docWNPaC96dlhUVldmNkxiOWVYdDFVZ0tmWmU2VVVLbzUydHRieWRkRHhjOUNsNG1qZ3F1RHI0UmtBZ09MeTJyWUhoQlErcGd3cVJrclZrSkI4aDN3RG8xMk5SZXRnekx2Mk1xTkJVWElqeTRXdzk3bDJobHhOVlhwK2FZMmVPblByQlBjVEQ1SnlHbmFGSmRLTWpUWFpQRFl0c3QxRlJKcXFETmpXcFp1VC9wcFRyNTY5ejVQYjRQeXlicm84Vm5zT2NXQ210NCtkRGdLQVFDUjU4K3RnT0tqR29sbnJxMDBJc0p5eC95bVhUUXRjRmZ3bXJVaTJwcjA5SUFqeTkrTVVKMVAxRGFOZEZ4eitySzM2OStQa3plTTZEZmN4V3p6SWNlYitwOFQ0L1A0T1AvL2dlU3drWWNwdmowOHU2Z3JmcThqNmhIRG9PSCtmVmRMWVpLYWx4ckRTVTNzWTh6bHVQMlAvVTZKeW9heXFtVXJDcU5TaS9oN0dIQVlGZGdObTBYQTFGbFdwNWswWE8rMSs3a2EreTY2bGZDeExQalRTeDFiN3lUOGJ6UWJMaGpnRlIyUkNvMTJSRHNhOHYrYjdLNjVqRUFRNU5MdUxuRDQvZ29EMHZQTEJXKzU5Z2ROUytBWWhBTmpvcTJrb1M5Y2tJU0g1enNGUmhNdW1OVXhvYjVIVm5sbFFNZlBBMCtNTC9LK3Y2UW1qelR3Vm1xSjJ4b2VpeXVFK1pyLy82Rk5lTFpUVm5TSGFkRjFiWFpkWmhxS0lrNms2QUNBdHJ3eTBtRXZQMHE2OFNMKzZxb2VaRGdjQXNPaklDMWcrdmVYOG14KzZXM09ZMUZPTHVuWmRlVVBaVHpFb3F4SU0zeGJTa3FybWhZZWZMLzd6UmExUVNTWFQ2ejJERERUWW8zZmVWMHpDb21Bb200RVRLeHlKRkl6YUVmcHUzMUJOTmNZZlAzYnhYM0dEMlBMWGFWNXNCcVdvckliSXVsZUtoYTVxWVZrTjdGU3Z4cUtoS0xMcGJKU1Z2dW9RTDFPNEFWVEZXM2M2c3RrcmFoYlp6dWR5alBHek9EUzdDNG9pT2NWVnVqem0rQUJMRXkyVk1idnVaelhzazBLOHhYUXFacTdEMlREYUZUNU5PekxxUWxqcWdmcm1OVitRemVNN0lRaEl6aW03K2lKOTAxZzNBSUJJTEFVQVhIbVJ2djUwNUlZeHJ0MmM5WFM0VENZTlR6NDBBcjdrMG9ydVFXdHZ0bE40SHdGQVE1VnVxYWZtYmxuMytVOC9NZ3IyUjVCSXBDY2ZKb2tsMGdHYjdyYjcrdVMvbUdvc1dydEQ5eVFrSlA5L2ZBT2pIVVVSUnhNZWs0WlgxRFNmeDE0dEVCOE5TVmc2eEduaGtSY1JTWVdWTmFJbGd4M24xZmZ6b0dEbyt0R3VFb2swN0gwdUFHRGxzSTU3cnNXMHMwb1lReEZERFhaMllWMHNPajc3azJJcGUvc0xvbWJVbThjbkZ2aVhWZ2wrUEJnMnpOdlUyMVo3emgvUG9PR0hJRWp5eC9aSzA4dkNwT0ZWdGFKSnZ6eWlVekNvNkFhcHFCRnRQaGQxYWxIWForL3pZREFFc3ZkR2JFRnBEWlQ1a1Mza2JpR0RPNXRjZnA0bXU5S0p5V2lGT3VDeGtJUTFJenAyc2RlQjNYUTZtdkhGRXVtNXB5bHltMmx3NkNjWGRqMzlLUGx4YkM0QVlQMlp5Sk9MdW5vc3ZLSzB0RklSTG91S1lXaHhlVTJ6RXpmaElHZlNjRk50enB2VW9zYTJUTWorMU8rbjI3S1plUDA2R1IyYTNRVkJnSmsyNTQ4NzcyWFhWUmlLZlBGU053SUtqcnBhOERIc3kvU2tKU0VoK1M5QnBXQTZQR1lMZnlybE9QRWdpVTJuL0RiZEN5cHBiTC80SmoyL2dWeThwYTdhL0FFT2Z5OEpxQkdJaDIyOUo1dUhSYlI4T3hxUzRHaWkzdEdNRDh1enk2dUZzcDdReG1LU05Bb0tBTWd0cWRwNU9mckZ6Z0ZXK21wd1Z3ZHUxWm1DaFdVMUN3NC9QenpIdDR1OXppOVRPOHZXUEJQWjFGUDNQa21wRjdqRlVRUmFic1JQc2V4azk2Rnh1Vm00VVhtMVFMRUJIZ0FBbE1EN29OckwxVkFnRWt1azBpZXh1WU85VFB3Y2REZU9jV1BUY1FEQTFKNDJmVHNaQVFDZXhPWENqQzBVUWFnNEZ2SW0rNTFNeWh1MDdZbkhYRFpWTEpIZWVKVXhybXNnQU9EeTgvUzR6SktWdzUxaGR0dmZqNU9iTlVUTHFnVE5pc2hDa1BxL0psb3EyeWE0RC9VMmhUZmZmY0hseWQydDE0MXk2V0t2RTM5dytNNUwwWHV1eGhDcWZrd2FEdDNUSGMzNEs0WTVFOHJxZkE1OWVwRHQ5Q0JiR0hsKzE0SWxBUlFZbXR2UFlZaTNxZXk0dVE2SGVOemIxYkM3c3o0QVlOM3BDTVZyMzNUdWRWUnE0YTNJTExGRU9rZ21MUzdRU1cvYlJIZW9GTmdFamQwckNvYSsvbVdRcFo0YVZhYnJ1MVFLM21kOUNvbk9maGlUOC9oZGJxbENjQUtxeDdkMk5hV0lwaHJqSzdTZUlTRWgrYmZ4RFl4MnFGdk9wamMwMmh2dm03bnVkR1RrbmtHM0lySkNvajhzUGZaeTczU3ZRQ2Y5dDJsRkxEckYxVUpEbDhmODZlL1hTVGxsdlZ3TjNDdzFaaDU0cW53dkxjYkhUcHZOb0R5b1QzMlhORGYvNFNqU1VNaThHWWdsQXB4NGh2dVlqZDU1SHdCUVZGN3pZeC83a0RjZnJvVm5EUEF3ZmhxWDIvS01yR2JSVm1QUXFWaEM5aWU0dkpBMTJnRUFwdG9xR0lvVWw5Zkk5a0VSaWlXRXhkNEdodm1ZclRuNXFvVWJVekFVeHhxczBUSUtLdmJmakJ2bGF3Nk45dW05YlBkY2paSEx3TmRXWTl6YjJMdXNXa2drQ0d5OThNYkZuUDl3Uzk5ZTYyNFJhN0ltZUxWN2tKa094MkRDS2FWWmxBUTB5dWRVdEVtQlZwVTF3cGowUmxjYnRTS0piTmhoV2srYlg2ZDViVHo3ZXVGQXg3bC9oRzBaN3k0V1N4Y2NlZjZGSmVnZ0NoM2FQYXhJRlRvU0VoSWxVREJVbDhkODNjQVIyZ29ING9GYmNiR1p4WWZuK0Zyb3FpNGQ0dlF1b3pnKysxTnhlUzFQaGVaZ3hJTzJkRnBlK2VpZG9jL2pHM2k5Q2N2NVdFaUNiUGIxam92UjBNakJVUlFLMGNVZkdBWWxzai9VL3o2emFEaWNvVEx5SzBJMjlvSGk0UmZDVXFmdGZTSjdpQ1AzRXJvNzZ3L3pNWnZWMnk2bnFHcnorYnA2SlNqRjh2dXQ5MmRsV3BQYUdIQWZiTzVUVmkyRThXR3hSTnBDU1htNFBhVkpyMmdIRXg1czN5MExOTEJob2o1OE1NRERlSURIWjN0eTRwNkhoTkVPWjhhaklRbHhtU1VJZ25RdzV2RTVqTnZyZS9Yb3FBOVZBS2J1ZlZ4WVZvT2h5TEtoVHYzY2pZN045eHU3NjBGanM4dmNQOElPei9IOStVcE1TN3Job2toZG92dVZWVDFVR0JUb2JZblAvdFIzdyszc29zcjFaeUpUYzh2MnpmQldZVkRXakhSWk9OQXhhTzFObU9aV1VGWmpNT0hrOUY2MisyZDRNMmo0NjVUQzN1dHVVWEIwdUkvWjFKNDJGcnFxTUR0amNuZnI2TFNpOXcycjNqQVVsWFdnd0lPYTYzTE1kVGxLVDVLR283OU03UXdBZUJHZkQ2TU9zT0xEM29nTCs4a2pBSlJWQ2J4c3RCQUVnZTN1VHo5S3ppdXBuai9BWVc0L2gyTWhpWTJGRTVxK1YwS3g1RzE2TVd4em1GdFNkZWQxOXUzSXJORG9Ed1VLSGh3S2hoNmUwNFZGbzFRTFJMQlBXMG1GY3ZXSGxxT2x5bUNRUmpzSnlmZkh0ekhhRFRYWUZycXF1Y3BrNFJVcHJSTDBYbi9yNnFvZXkvOEszeGNjK3lveGY3U2ZoYkdXQ29vZzU1K21uSCthR3ZZK2IzQm5rNjNqM1h1c0NTWitYbHZZRHhOVm1IQlhESFcrRmZHNUUweVBqZ2I2ZkxiY05yTEt0eGVXZCt2dllTeFJacmVuL3psS2JnUk9SYkJFQ2tYQS9obmV6K1B6em9lbEFnQkNvM04rdS83dThCemZicXR2ek8zbk1QL3dzNWFjZnd2cDVXb29Fa3RnUGdLeERwQklBWWRCK1dOMmx3Qkh2VUdiN3Y0Nnpldm11cUNoVys0MXRtVFI1VEdwT0FxenpqUlU2UUFBWFI0TDFvL0IvbW9mUzZyZ1V5MDFocW1XU2t0RTF6Z015aEF2VXg4N0hSVUc1Y2ZlZGhlZnBSR1JuL21Ibm0wYTErbmdUQjhFQVhHWkpadGxDc1hoS3VmZ0xKL0NzcHJ1cTRObC9ka1Rkais4dnFibm0xOEhyejBkY2VCbVhMTnlkNFFTZmhNSVJaTHlLaUVBd05XY3YyMmkrL2FMMFcvM0RnbUx5ejBha25BN01pdjRWV2FsTXZlS2o2MzJ1bEd1M25iYVUzNTdkUHgrMHNLQmpyR1pKWjBYWDdtNnFzZUxuUU9XL3hVZUV0MFdYZjJXWTZiTk1kVld2dEFoSVNINXpxRlJNRUlxdko2V0ZiWFg4emcyMTI3bStmRUJsaE1EcmR5dE5LRUJBejNkcjVJS2pvY21IcmtYci9nTFhGb2xzSmo2ZDEzKy9MYVFrSTE5VkZuVWc3ZmlmcW9YUUNFOHBORHl6eTZzUEZkdlkxZldpbHpuWFhxNnZUK1JqYi9yOHR2RmY3NVFuSHduL2ZMSVFJUHRhYTIxY2F4YlNtNFp0Tkw3ckw4MWYwQ0gzeG8ySDRuSktMNFRsVDNLMXh3K1BYb3ZvVmwxT2dnc2VHYlNLRTFzRTV0UnN1ckVLNkZJSXBKSWFvV1NHb0dvUmlDRy9WOXFCT0phb1Zna2taUlhDVFhWR0JxcURBME9uVW5ES1RnYWxmcTV4QS82T0c1R1pGNElTd01Bak94aWRuU2VIN3hGNTU2a1ROLzNCTTdYeTQrSDR4aXlhSkRqS0YrTFEzZmk1UVJsSVFnQWl3WTVGcGJWL0h4RnVVU2Z3Z1hXWFJvTWxZc2wwbjAzWWxlZmZGVldYd3ArNGtGU2FQU0hUV1BkUnZ0WmJEZ1QrU1F1VjB1Tk1kVEwxTWRPdTA4bkl5WU5sMHJCdnVEWUpVZGZ3bHU2OC9MYlhaZmZCcmthckIzcDBzbFNNOUJKNzgxdlF5Yi84a2cyUEFBekthajFud0Y0a3plY2lkemRVS3RveS9oT01HS3Z5cUpHSkJjWWFiSm5IWHdLUHdiQnJ6SWRUZFNYRG5GYU9zUko2WFhkai83d1YyaWlXQ0k1RnBvWTJ6Q2pvVlgzNmw1VWRuSk82ZFdYR1ZFcGhVMzQ0SVZpeWVYbjZaZnIyL3RsNUZlMHZ3K1JEdTlyOUlzbElTSDV0NEcwUDFHbmJleTYvSGJSbndxSlNWSnBZMWx4Mm1xTUE3TjhjQlQ5L1hiYy9iYzVjQTVnMG5BL0I1Mlp2ZXpVVmVpamRvYkNralpJZjNlaks2dDZxSS84cTdnUnA2YVZucW9LZzdKa3NKT0ZycXJ6M0l0d2NQMG9sK1ZEblR2TXZnQTF6Mm91VGI0Vm1aWHlVVDVtTzdtNzlleURZWENtc1RWUTR6Q3B0VUp4UzI0a0ZVZXBGT3g1Zko1RUl0MDN3M3VncDdIcnZFdEVBaDZkZ3UyWTVOSEZUcWU4V3VDejlKb1VBQU0rQzBPUkkzUDhYaWJtclRqZTBzQzFIS3BNYXN6ZUlhK1NDZ1p2dVljQXNIT3loNStEcm8yKzJ2TGo0VXNITzVWVkNmcjlkQ2N4cDlSRVMrWDZtcDc2NnF5ZnI3emRmVFZHVnFQbHlzcnVwVlVDQmhYdjdxeXYxTVJGRUFUSGtQNGI3OGdXc2Y4VHNHajREejJzeDNlMWREYmpINytmK09QQk1FVXRHU3FPYmhqdHVuQmdoMCtWZ290aGFYUC9DRlBhU3daS0crNlowcm5uMnBzdE9mUzRyaFo3cG5UZWN2N056a3ZSdmc0NkV3S3NCbmMyZ2VIOVhaZmZFbnBPZG9iY3VmM3NBNTMwVGJSVWdsOWx6ai84RE1vTzFWeWEzSFhGaldmeGVTb015dVp4bldiMnNvMUtMYnI4UE8zVXc2UjBHVjNBTnFMUXhCVUFzSEdNNjhyaEhkdTdaeElTa3Y4aVlyRms4L2szYTA1RmZCNkNjMWlieExLWU5OeE1tOE9pNHhYVnd0Uzg4aGJhdlFBQU53c05WU1pWMW9QcGJxbnBZNmZOb09JMVFuRnFidG1kMTFtS1NXY0haL3I0ZDlDZGVlQkpZOW9pc1BwcDZ3VDNMZWVqbXYyQkhlMXIzczFaUDZlNDhrbHM3dTNJckJZdWllYjNkOEJRNU03cjdGWlZmcldXaVlGV3FrenFyY2hNSXRGc1RsOTdOd3VOMzIrL1YzU0w3NWpvL2k2amhGQS9sY05JZzcxNHNPUDk2QStYbnFlMzVOQU1LamFydHgwQXdNTktxNkNzV2pIWmpVQmZuWlZUWENtUkFncUdubGtjTU5qTEJBRHc3SDNld2lQUEd6TlFCM29ZL3pLMU00ZEpkWng5SWFQZzh4czB2NzlEZ0tOZTJQdGMyTWQzUW9BbG4wTi9IcDhYMWxCYXlNV01iMlBBVGY1WUN2ZXZ3LzFjNklHaHlNUkFLMjliYmFVSjVDa2Z5OWFkam13MjBhQzE5NnBwdE5VWVo1WUVWTmVLbzlPSzlnWEhOcDNacHdTRkwrYnlvVTRieDdpaC8xaHRIUWtKeWIrVGIyYTA1eFJWV2swL0oxL1czcmpSRHZHMDFwd1VhTjNGWG9kRngzRU1yUkdJd3hQelR6OUt2dm9pWGU0eWhucVpubHNXcURQMlJHUHgvTkcrNWljWGRaVklwRk4rZS94blNBSUF3RlJMNWRMSzdodk9SQkkvMCtLclU0WnV2YWY0cTUzOHg0aDFweVBia3oydXdxRHNuK0c5NVh4VVhGYUQzTEFKQVpaeit0cjNYSHN6djdRR0FMQjFmS2VsUTV4S0ttcTdycmp4SnEzUk91cW1DWFRVV3pMWWNlcmV4M0R0c25ha2k1WWE0MmhJd3VKQmpxOVRDbisrOHBaSWlhZFRzT1ZEblRwWmFnNnVsMkNGM0ZvWDlLbFNNSEpIYUp1djl3dnlZMjg3UHdmZEhaZWltKzd1WnFLbE1xdTNYVkY1RFp6N2xYSmtqdStCbTdFUmpTc1hhcXJTcmZYVk90dG9qL0czWU5NcFAvejZTSFp4eWFMaDA0SnNWbzl3K1ZSUnUvREljL2c1TWRKZ1IvODI1TjZiN0lPMzRtUVhsT0tyVS94WFhIOWNyNlhuYktvK3E3ZmRvTTRtN2dzdnk0b0p0eEVGbzUxSnd4TU9EbE5NRWlFaElTR0IvSEg3L2F3RFR4dVVBYmZEYnYrYXFEQW90VUp4UzVUa1NMNHlIQVpsV3BEdG81aWM4S1JtdE9MWmROemVpTmYrc1BOL0hJV3ZKSTRpMnlhNEw2aHZORWhDUXZMOThNMk1kZ0RBaU8waFo1K2tOaGhTRmpCc0cydzZyczFscHVXVk4xWThyTWRqZHJMVWZKMVNLT3ZseFZCRWRudHpIVTV1U1pXaW0xOWJqVkZXTFd4NU1LRlZ5SjZEQVorbHJrS1B5eXI1dHFzVEF6NUxMSkhtTkM3SjgzK0t2NFB1ZzVpbSt2YTVXV2ljWFJySVlWRDJYSXZaZGZtdDBtUjdQb2YrMHhqWHdyS2ExU2ZyWWxaeW55S1lhN2Q3aXVlKzRGZzUrMXhXNEtCZEtIeHhCbmdZRS9sNEpDUWtKSXBjZVo0K2Z2ZURNdGxrcGY4VG81MkU1SHRCNFN2SnBPR0haM2NaV1YvUVFVSkM4djN3TFkzMnU2K3plMis0M1NEZG1sd3hrUHpMNExLbzVkWENMMk5hLzBNb2ZHc3dGRG03SkdDd2wybFRyeUloSWZtK2VScjdjY2pXa0x3R3lXaXRLMnNuSVNINVoxR1kzOVZZMUl2THUzVjExUHVXWjBWQ1F2SXQrSmJ0b0d3TTFEb1k4eHFPSWVSeWdlUmZSVW1sNEY5dHNRTWwzeG9iZlRWQ0ZJcUVoSVJFS1JxcURIazVLeWtDcEsyYmdtMzAxYjU0MzBwMUZWclBqdm85TytxVEV0a0ViYnZQMDROc2xnMXhjbXZZTDZhZDhEbDBQb2ZlbmoyMDdmMXQvM0cvR3BhNnFuYzI5TkxqTWIvRXp1VG5keXFPYVhPL3lKNUpTRWorei9pVytwT2FhZ3h2VyswR3dwdWt3VTVDMGxvUStXZHVsaHFHR21RMU93a0pTVlBvODlrcWpJYmk1d2lNN0xWMEp1YXhhYzkzRGlpdXFKMjQ1K0dqZHg5M1RmYVkxZHN1TEM0dllOVU4ySTVyelVpWEkzZmpVL1BLVzdDeno5Z2I4VzZ0N3dVQTBCdC9zbHFoTEV1SHkrem1ySGY4ZmdOTm1VQkh2YzQyV3E5VENtR1gwSzlHRnp2dEhaTThIci83dU9Ub3k2YWR1L3VtZTBVbUZ3WkhaT2ExckcrT0xHMit6M1A3T1ZqcnE4MDY4UFJWY3hYbWNxd2Y1VEkrd09wMlpOYjAvUTNhNmYzUTNYcjdSUGNiNFpuamRqOW83VlVRTlBIK3R1ZTRnWTU2Zmc2NnpSNzlRY3dIUW01R2w4ZFVZMUZyQkVyNjlpSUlRc1ZSQkVIaUd6YWx1N2E2QnhYSGRsMk92dmRHZWY4WEhFWE9MZzEwTWxXUC9HWHc4RzBoU3BYOFd3RWkvMzFrMFhFalRaVjI3Wk9FaE9UL2syOXB0Tk1vbUxldDlwRzc4WlgvVEhFNENjbC9Id1h0UmdxTyt0cnJNbWhrUHhnU0VwS21ZTkZ4YTMyMTlvaWZyeG5aVVpWRlpUTW9tUVVWQUlCYW9aaEd3YVJBQ2xWakQ4LzJ0VFhrK3RqcCtDMi9CdE9WaG5tYjJocHk1WFp5N2ttS25DQnJSWDJadldJM1RXOWI3VHNiZXRFcFdHUnlvV3kvcm03Tytrc0dPNzVLS3ZpeVJyc0tnNktuemhJSUd4aDFDSUpRTUxTc1NwRDdxWHFncDBrblMwME9rN3I0Nk1zbTltT3FwVEt6dHgwQUlHanR6VjJUUFlsdWFuSmNDRXRWMGxXbjlmZVpvRVlnSnY2MkNoYWRZcVRKWmlyTUkxcHFEQzZiTnJhcnhSOTNsTWpYdC8vOWJkdHhJZTVXbWl1SE96ZDdhZVhWQXNKb245clRadTFJbHlZMmprd3VkSjEvU1hiRTIxYWJ5NmI5RlpydytiaVdtdk1IT01odW84dGp3bk8rczZIWDdpc3hPSVl3YVRpRGhqT29PSTRoZEFvK2RPczlvdU5NTXlqNDBPd011YkFUSGdrSnlmZkdOLzdtZDdIWDBWSmp0TllOVHlJTG4wTXZyUlEwMjhLRTVJdkRZOU0rVmRiKzIzTG5WWm5VYms1a3RSc0pDVW56ZUZwcm5nOXJLQWZiNGpDN3Y0UHU3RDcyQUlDRHQrSmd2MVVvbU1wajB5NHM2d2I3ZmdFQWFnUWluZ3E5c0t3R0FERE0yNHdZSjNpWFVTeG4xQkhUbVVBa2I5aThTc3d2S3FzeDBHQnZIT3MyY05OZFl0eE1td01BZVBtbHBjaTliTFJnVEZpUlhaZmZManYyY3JpUEdRQUFSWkE5VXp6aCtLYXpVUVZsTlhJYnd3cmt3cktha0RjZmpMVlVtRFM4b2xvb3ExZEtwMkkwQ3FZMC9ic045L24zV1Q3RGZjeEVZb2txaXdvQStHVnE1KzBUM2VGbS9UZmUyVHl1RTlIb25tQi9jTnlDSTgrSnAwS1JCSG9IWUo4VW1Ka3ZCZURncmJoWnZlMTBlTXlOWTkxNnJic2xsZGJKSWduRkVyRkUydjczdDIzSGhhK0YzWWl5Q3lzams1V25GYmlZYStqeldhVlZBbUlrcTZEaVlVeU9VQ1NSU0lHbnRTYUhTYTJvRnNMMmNnZ0NjQlJOeTVQdjdWSXRFSFByM3dLSW9RWWJmZ3dVb1ZHd1pVT1Z0SXZITVFUSU42dHREUG52WXhkN25SYStrb1NFNUQvR056YmF0ZFFZby8wc2ZqcjdXdUUvOHQ1RkxvdmF3VVM5dG5IZkpCVkhreitXTmFGdzNzR1l4NkxqTHhQeS93a3J5OWxVZmNVdzU2RmJRK0RUdFNOZEVqOThPdk00cFZVN3NUZmtIcDdqTzNIUHcvY04wN0dhNXU4bEFTb015dkJ0SVcxcjkzMTFWWStyTDlJalV3cW9PTlpzQnAydGdScVhUWlBybU5vRTA0TnNzZ29xZ3lNeUFRQjlPeG55T1l5aklYWCthUllOL3lJWkZrc0dPWjUrbE56YXhxYzhObTFjVjh0ZnI4ZklmUmk4YmJYTHFnUnYwNXNQUFdFb2NtOWo3OVRjc2pFNzd6ZldCeDZpeDJOK0tLNENBTXdJc25VdzVzMDg4QlNPdTVqeDk4M3c5bDV5dFIwMTgwcGFKSTRQc05SVlo3VjFoeVFrSk44UlhqYmFiWHVocGE3cTZjVmRZYWZvSTNmam9lbGlwYWNHQUhBMjR6dWI4UUVBVVNtRks0NkgzMzZkUGFldmZVeDY4YXVrT29zNnQ2UnF4djZuaGhyc1g2WjJWcnB6U2YxUG9xSk9icTFJc3U1MDVKRzV2Z004akYzTStKRXBkUTA3blV6VkFRQ1AzalhWRGFRTmZDeXBPbkUvcWJKV2FLU2hFdVJxQUFBNGRPZTlTQ3lsVTdFM3FVWERmTXgwZUV3QWdLV2VxcVZlWGF6MXdkdWNxeTh6NVBZenlOTUVCdEpGa2pyTkFQOFYxMlc3amU2YzVMRlFXUk92dHQxbkZFSEVFcWxBVkhjamhXSkpqVkNzdzJXaUtFTEJVWWxVU3FOZ09jVlZKUlcxTUN6TVpkUGsvUDdRRW9aL0w2N28zcU9qdnR5SitkcnJWRjZZUkR5ZHVPZmhzZEM2L3ZEdGVYL2JjMXlZVUtEUForbnptNW9CWmZ2K0hMbVhjT1JlQWdEQTBZUVh1V2N3QUdERjhmQjl3YkZHbWlwcDljRWtERVZTRG8wRUFFemQrL2h1VkRiVVRsWnNTNVJWVU5IdnB6dkUwK2xCdHRPQ2JBQUF6bk11eW01R3dWRTJuYUswRTAwTDhiTnZ2Z1NBaElUa1A4bTN6N0ZaUEtqRGI5ZmZmWkx4ZlNwRmg4ZWMwY3RXVm1wK1pCZnpteEZacFZXMThDbU9vUWR2eFRWaHRLOFk1dXpub0tzMy9xU1NpYUtlV2IzdFp2ZXhFNGdraWdWT3NsQnhyTGk4eG52cE5XSkVYWVhlejkyWWVPcGxvMFU4WGpyWWtjdW1FVStmdmMrN0ZpNC9vME5vRk16ZFNwT0NONlVPcU1ObDBpZ05OdGdmSFB2SGoxMUdkREgvKzNHeTNNWkY1YlhsMWMyNGN4MU4xRjhtNU8rYzVPbHNxdTY5OUZxOGdyL0F3WWlYVzFJRlF3ZnJScmw2V21zWlREd0ZBSmdVYUVYQjBkOXZ2MjlzejRZYTdOMC9kRjU3S2dJYTdVRXVocFo2cWtkREVoQUFadlN5M1RqV3JmdnE0Q1o2cExjRTJDbTlUeWNqL3hYWDRTUTZ4czhpeU5WQTJOQ0t4akVrcTZCeStmRndZcVNybys2TVhyWjdyc1hJYmtiRjBXUHovSmcwM0dqUzZXWXpGOFFTNmFhenIwOHRDdGcvMDJmeXI0OGEyeXpJeGVEMDRvQmU2MjQrajgvWDRURXRkRldKZnpGcHVMdVZacnRVN3FTSW5CZWV3NkNzYVRMWmo0U0VoSVRBeVZTZGhxTU4zSTVJODcxWGUzYlVQN213cTNwOVdQanMwa0FxamhscGZ0YlJlSm1Rdi9YQ202c3YwdUd2MitKQmp2cDgxcEF0OStCL0sydEVWMTZrMjlmblVVL3VadTFxcmlFU2YvNGwxRkN0Mi9PNlVTNFNxWlNDb1I5THFpWUdXbFVMeEJLSmxOQmpPempMUnl5UjBpaFlTVVd0cVRZSEFPQm1vZG5CV0oxRng5bDBDb09LMDZsWThLdk12KzRudHZuK1JLY1Z3eUxxUFZNOGc0QkJaSExoMUwxMXRkWWNCaVZtMzFBQXdPbEh5V3RQUld3WTdUclMxenp4UTZsczBqN0VWRXNsMEVrUEFMRHZSbXlyanQ3bSt6eGw3K01wZXg4REFNSi9IdWhtb1RIbjkyY25IeWJsbmhpcnBjWUFBRlRYaWdFQWEwOUZITDRiRDhQeVUzdmFRRk8ybDZ1QmpUNVhMSkYyc3RRQUFEZ1k4eFlNY0lDV2MzcGVlV0ZaalZBc2tUU2NzeHhOMU5rTmxSSGE4UDdHWkJScmNCanRQQzZiVGdFQVpCWlV2RXBVSG41d3Q5TFU1N1BreFJjQm9HRG9uM1A5TUJTNTh6cjdyOURFSzZ0NnVKcHJ1TXk3OUxHa0NzNzErbndXaGlLTjZRQkN6N2xBSkhtVFZrUU1QbzNMblJaa2s1RmZJVHZZRmhvZWxFbkZvWCtLaElUa08rVGJHKzBxVE9xOC9nN3J6a1EyR0lYT2FBVEFkTitlTGdhbGxiWEhRaEprTnhubWJYYmpWVVpHL3VmVWVqb0Y2OXBCOS81YkpiNTJCaFhyN1dwNCtHNThZMjNiSWMvZTU5WUlSRUt4UkZLL2hqSFQ0YXdiNVRMbjk3Q1Npczl1QlFxT0VqRi9IUzR6d0ZIUFVrOVZJcEdPcUUrUjBsQmwyQmlvamZHenVQWXlmVVl2dXovdnhUOTdud2RWWWRnTVNtTkdPNnh4YXJyODdQTEs3c1phS29VTnMrOXlQMVdQOGJjWTQyOGhPMmlocXpyM2o3Q0R0eG8xcWlGaWlVUW9sb3pZSHZKa1cvKzdHM281enI1UVV0bkFnWEp3bGs5NXRiRG4ycHR3bndrZjZxeDZGM1ArakY1MlZiV2lFdytTRkhlTEl1Q3YrWDc1cGRXLzFCdkdBcEc0UmlEdTI4bHd3MmczZXlQdTRidngyWVd0QzQ4clVsa3JHcms5OU9uMi9tdEh1cXc1RlFFQVNQandDVVdCUU5qQTVLYmdhR25EaXdwdzFMdnlJbDF1YjdONjI2bHo2Tyt6U3ZaTzk1cTI3NG5jZnplTmRldnRaaWczV0ZVcjZ1YWs5K2JYd1hManc3ZUZKSHdvQlFEY2pjb09mcFVSdkRhb3c0OFhoQ0tKUUNRMjErSEFSdTZhYWd5UldHS3V3Nms3U1F3dHJSSTA0WFdTUjlrSGVVWXZXM2xsS1JJU0VwSkdvRkl3VDJ1dGh5M1d5akxYNFVEckZBQ1FuRk5tcnN1Qjg0THNOamNqTW51dnYwMDhWV0ZRWU9UemRVcmh5QzVLbWt2M2RESG82V0tnOUhCTGg5U2xGdjk4NWEyOUVVOGlrY0tZczFnaVJRQndWUkJGWHpMWVVXNGtOVmMrdmJrTklBQU04VElGQUJDVnpEaUtuRmtTWUtqQnJoV0t0NXlMRW9rbGd6cWJBQUQrQ2sxVVkxRmR6Zm01SmRWRS90ZkdzVzRVSEwwWmtma3Vzd1NXeEFNQUxQWFVsTnF4a0hiZVoyS1F5NklCQUhLS0cweTExWUlHT1c3UTVvUkcreUJQazhuZHJZbC9kYmJSNmx3ZmdkZ1hIT3Rvb2o2aEFaU1dBQUFnQUVsRVFWVEczeUlpcWNCdHdXVmltNGpkZzF6TStVM2N2WmE4djFkZnBQZjMrQnoyYU50eFZaZ1VHQzFvV29kVnNXRCtwekd1SGMzNEg0dXJ4dTY2cjZmTzZ0cEJqMFhIenk4TDlGOXhBN3J2aFNJSlJzVUVUYWJVeVFGZnFKai8zem9VM0dlZExEV2FqdXVRa0pEOGgvbjJSanNBWUlpWHlSOTMzamRtcmhqd1dTY1grcStYcytvQlFCQmdaOGlWbmVyMDFkbER2RXo0bzQvRFdMZXRJWmVJdU5vYjhkZ01pbEFzbVJCZ0tiY2ZERVZRRkRsMEp4NEFFSlZhRkpYYXdDM3FZYVc1YnBUTDVlZnBqU1ZnTTZpWXVTNEhPckNOdGVva1BlbFVUSTFGTTlQaFVDa1lBT0J0ZW5GSTlBZFFQL0ZEMkhSY2pVV1QzUldzWjlOVVkxUXA1STNubGxRUklkazlWMk8yWG5pajlHUmtpVDh3VFBZcGlnQmRudktjTVRZZFoxRHhpWHNlRHZFeVVXRlMxVG4wbEk5bDhHQWR6ZmlkYmJTNnJRcUdFclcyaGx6Q0NKLzllNWdxaTNwMG5sOVZyZWppc3pTNVkrMmY0ZVBub0JzYS9RSEdjS3owVkMxMFZYdDJOT2ptckgvNllkTFFyZmVTUDViQm1vWE1nb3BQbGMza1dUUkJlRkxCcWhPdlBHMjBvQ1g4S3FtZzZTVC9XK3VDTkZRWlZucXFIMHVxZk8xMWFCUXNjTldOb3ZKYUczMjFuOGE0VGZybFljaWJEMkU3K3Y4MnpXdnVIMkd5SGg0alRYWldRZVg2TXhIRUNJSWdVb1dNREZVV05XUmpIOEtYTDVaSUorNTU5R3hILzlsOTdjdXJCVklwbUJob1phbW5LcFpJdVd3YWlpQWJ4N3JCTFNrWWV2Vmx1cHdrY3F2UVZLWERoU01KQ1FsSkMvRnowRzI1MFQ3STB3UmFrbGRlcEUvZjl5VDN4RmpvbW55ZlZSSWEvY0ZLVDIzSEpBOGJBKzRxR1Qwd0F6NGJBRkJTVVp2V2lIak42VWZKVDJOemEyWEUzdlRVV2ZDSGNlcmV4OURLT3Y4a2RmR2ZMenBaYWo3Zk9RQUEwSEh1eGVWRG5VZDBNYnNaa2Rsbi9lM1kvY05zRE5RQUFFdVB2a3pNS2QzOWc2ZXhsc3IrNE5objcvTmFWV3ZXR04yYzlmWFVXVUtSQkphODBYRDA5T0tBWHE2R01EOHVadDlRd3B1d2FaemJwbkZ1c09JZFNzcU44aldIZCt6ODB3YmFBYWNXZGYybjc3TzZDczFFVzBYUmM0RmpEYXcrbUsrRll3Z3NtNy94S2xNa2xvenh0eGp1WTNZN011dmdyYmdycTNyQUxlRVNKVDIvZFNKRUxYbC80N00rSFF0TmJOdHhONDl6ODdYWEZZb2xHaHg2UzVUNUp3WmE5ZmN3UmhHRVRzWDhsMStmRUdpMVpMQVRmSVBHQjFnYThObTVKVlZtT2h3dlcrMzFvMTFXSEg5RkpNTTNuWUFwaDFoU3B6dXdibFJkN2h0U0YrK1JLSzVtVzQ2WGJSdnJXVWhJU1A0RC9DdU1kbU10bFM1Mk9tZWZwRFRXKzAwc2tXNjdFRDIvdndQMGROSW82TGFMMGF1R2Q3ei9Oa2RUbFNHUlNoRUV4R1dXaUNYU0lmVWlLSlo2YWdHT2VrVFVlb2lYYWVLSFVrMVZocVlEUSs3b0ZCeEZrVHFqdlEyazVwV3ZPeDNwYmFzOTNNZU1zS1c5YmJXZnh1VTJiVnIvME4xbWQ3MTBqU3hQdHZWVEhIU1lkZjZkUXRKZHE5QlVaV1FkRzExVVZnTWR3RkpwWGFSV1U1VStwNThENFZ3ZjQyOUJ4VEhEaWFkZ3dmbUNBUTR2RS9LaHg4SEZYSU9LbzQ5aTZwWjNFaW1Zc1B0aGViVlFiaW1tcmtJN01OTW4wRW52YmxRMmhpS2J4N21ORDdEUzVUR2xVdkFtdGJEUGh0dXkzcG5mcG5uZGpjcmVkQzZxUFplMi9WSjB5emZ1dmY2V2pRSDN5YlorTmpQT3dYQ05GQUFUTFpVN0czb2R2dnYrM05OVUFJRHZzbXQzTnZSK3ZMWGZySU5QbzlNKzE3Y1hsZGNRK2Z4Mmh0eEhXL3FPMkI0S2J3NkJvcEtRVUN3SldIbkR6MEYzVGovN0dvRjQ1WWxYY056Vm5PKzd2ZitJN2FGdHVXYTRlcEFwYUVjQTZHU3BDV3NkU1VoSVNGcElnS09lZktZYmtBSXBVTlRMZ0QrMnB0cWM0SWlNNitHWnJQcUk1YWF6cngvSDVnSUFvdFNMVmc3dmFLS2w4dE1ZTjdrWHlpcCs4em4wdmRPOWVQVlZZNWVmcDRYRjVjM3BhNy95UkRqMGs5b2JjcUZSZCtKK2txeklOalN1WWpOTDNxWVhYd2hMSGRIRnJKZXI0WVhsM2FERkRnQ0l5eXE1OFNwejV5UVBBTUN0eUt3dnBTUS9wWWMxQUNDbnVBbzYvWGtxTkEvcnVqaHdhUFNIcDNHNXJ1WWF2ZDBNVXo2V25YeVkxTWZOaUlnQS80KzkrNDZQb21qakFENTdQYjBYVWtsQ1Fnb2hFRHFFRnFwMHBLcUlxS0NJQ2lpS1dMQ2lZZ2RGOUFVRlVRVHBSYXIwVGdJRUVpQWhDUW5wdlY1eXVWemJmZjlZT0M1M2wwSkljaVcvNytkOS9ZUzl6ZDNrN21aMm50bVpaM29FT0s5N2JSRDdzL3ErT3Z1K0hvak40dk00b3lLOUZFcDZ5NW03UFFOZHdqVHlycmZJKy96eTZGQXVoN3FlVnFLVjc0YmRIYjFyUjhkeHZYd0lJVDZ1MXV4RVJVTEkxYnNsN0RXdWIyYzNRa2htVWZXQksxbGRYOXRwSmVLVmlHdm5qZ3dtaEtUbGl6VXZjL04rT21NdDRyTko0RmpOL255Yjk3cWplM2ozRG5LUks1c2FVMXU3OC8wSjRYRXBJWjhiNXVPd1p2NEE5dmpDQ1YzVTV5aVVOSi9IV1RxbDIvNll6TXQxc3h2cTFncEtYMDFoT2RtS3RMTFRaeFpWTnpsb1p3aFY1d1VwUW9hRUl3c2RRUHRsRkVHN2xZZy9xVy9IZzFlenRCZGdhMnhueFRCTVlZV1VuWlF1RW5EWmhwTExvUVE4anBLbU9SVEYzbWhWLytyRzQ4bnFuR2M5T3prL055eG83bzluemlVV0VFSjhYYXduOS9OYmZ6U3BaYmVhc3hMeC92dDBERU1JdzVESUFHZk5hNmVQaXpXN3ZzdkJXcUNaVnphM1ZPSTE1Mi8xUDRPOTdKTittUjc0MGovc1hXaFdSMWZyZTc4L3JmN25SMzlmelNtVmpPM3BNeTNLWDZaUTZWNmwrRHhPY2FWMDJhYll0emRlMWwyZ1B1VGRmN1dDLzFzL1QvdnQ2QjEyZGJlTkJWL3pJL0IydHBveE1DQ3pxUHI0aXJHRUVIY0hTelkxZ05idUp1cTB0SXZYWGJTM0Z1NWZQaXF6cUxyZlczdG5EUTJNQ25XUFRTbFdLT2xEVjdPZjdPOFg0ZWVrR2JIek9GUlhQNmVtekJwb0NpY2I0Y3VqUTJzVlNscmZGRFllbDZxVnE5WWN2RTB6NUlrZTNrZmpjdDZZR0o2VVhYSHdhbFpVcVB1dWQwZElaRW9ySVorOWZ2TTRuRDlQcGdSNjJNV3RtdkxmOVp3Wlh4MFhTeFdyOTkvU3ZLOCtvcHVYblpWQWQ3bWF1RVkrYmVVeHpZR01VRy83TDJiM3ppMlZ4S1lVZGUzWVVxdlJ0RmV6Qy9qY3lmMDZzcm1DQVFDYXFKT0hyWSt6VlZhZHhVb05yV2hYYjZETkVQSy93MGxzVW5UMlNFNnBwTnZyTzU4YTNFbHI3RktocE5ubDB5dzdLOEdyWThQVS93eHd0LzN0OWNGMlZvTDBRbkVEbytkVCt2dE43dGVSRVBMdXBoaDIyWE4rV1UwSFIwdk42VVVoM2c0SHJtU3hFOTl5SHpFN2FYMDhIUzBuOXVuSVRyYjY1b1crN01IZi83c2pVNmdXakExTHlxNDRFSnNwNEhIRzl2SXBxcFFlaU0wTTkzVmtnL1lJUDhjam40N1IzWjNycDM5djhYbWM3L1lrQkhTd0hSWHBWU05UemxsMWVrSnYzK2dJajFpTnhkaVArVDRQai9CY1BqT1NFR0p2TFZ3NHZvdTRSczdHNmlvVncyNEkrdnI0THErUGZ4aW02dDBsMU5YZTR2REhUNHpvWGljYjNEdFR1Nm1udGF1cGFJWTNjVDM3Yy9NKzMyYS9ybWp5YnpOcGhyM0hzSEI4T0dsTVRITGhqSzlQc0xQYm5HMUZXOC9jTFNpWEZwVFh5SlUwZXg4bFlPN1d2TEthdU5WVFFyenRKL1R4dmZ3WVd4TGtsZFVzK2UxK1RuNktJand1NXhIbTJHdXNFbVYxZExQeGM3TnRkbUVBd05RWlJkQk9DQm5ieTZlenA1M2V0R1RaSlpKbnZ6dkY1VkJKMmVWc2U4Y3U2ZUZ6T2JWeVZXSjJPVHUrV2lWVlpCVlh6L3Zwck5hdlU0U3NtdGQvZjB6bXVRZFJkQ2NQMngvbTlkdHlKclZsZzNhcFhEWHZwN01NSVF6RGJGdzhSUE9oRWQyOC9OMXQyQzVGOGUxNkp5TGFXdkFKSVVzbWQzMWw3Zm42empsNlBZZjkyeS9kS1pRcmFkM3AyVHd1aHcyOC80MXQwazBHbVVLbFh1SjE4dk54NWRXeWtSOGVZdi9Kb1NoMVBueEN5QTl6K3gyL2tmdnp3WHBUNmVTVjFTVG5WcjY5NGZJZkoxSlVOTVBuY29SODd0N0xHZXpxY1RzcndSc1R3NDkrT2thOVpzSFpWbVF0NHNXbXRNd21QVHd1eDlWZUpGZlNOTTN3dUp6UlBid1BhT1FPVUw4dGhKQXhQWDAySGsrZTB0OVBvYUpmSE5INWY2OE4rdWZzM2JkK3YrenZic3V1UU9OeU9CVVNXWEp1NWRxRHQ3djZPWW1sQ2tLSTFxejc0ZDA4ajkvSUxkSFoya2V1cEhkZXVMOVl3TVZXdFBtdDZNZ0E1K2RYblQ1d0pZdWR5dWhtYjdGd2ZCZXBYT25oYU1YbFVPeEJMb2RUV0ZIVGFBS0NCblIwdFpxbXNmZ0NBS0FwckVYOHlFNHVkWUwySm16NnhxSEl0cVhEMlo5WHpyay9icXUrSEtrdlROdlBwMjg1bzUwaE5hZEVNbTNsTVg5M1czYUtlRnFCK01hOTBzRmRPcXlZMVd2YjJUU3h2dVNwMDZQOC8xZzhoRTNBemw3YW51em54Mlp1WjUyTXo0dU84T2dWNk5MQndkTGFncTlVMFVuWkxUQXhuZzF1MWF1STUvOThibHd2MzNHOWZRZ2hCZVZTUXNocjQ4SmVHM2MvUU8wWDdIYmxoeWZabnkyRnZCTXJ4am5aaW1RS1ZWbVZqQzNxMjA5RzhMa2NkZ3IzaklFQkFSMXMyUW4yYjAzdXlyNHRuazVXSDh6b2ZpZW5RbjBSYWNiNzdHZ3RmRzk2OThVVHc3a2M2a0ppd2UvSGtqY3NHcXorY3lpS2JEK1hwcDR4cDNicFRwMU5ZZGp4WDNhVWhKMVE0R2d0N0I3Z1ROUE1xWnQ1N0JUM1lDOTdtVUoxUHJHQXk2RTRHbmVibS9INVBzN3JxbGNPOHJrY1gxZnJTb21jWGN3bzRIRUNQZXdZaGlSbTM3OVI0V0F0OUhDMHZKMTFmL2FjUWtYbmw5YzgvZTFKOXA5ZVRsWnMwQzZXS21vVnF1ZCtPT1ZpSnpwME5idWhMd2Y3bHRiL1VGV04vSjl6ajdhTFVBTzYrenM1MmdpYmNDSUFtQ2RqQ2RxdExmaGZ6ZW56eE1lSDZ3eERVaFJoU0tWRXZ1TkN1ck90NkpVeG9USUZ6YTVDdjVwYVRET01yNnQxa0tlZFVzVlFGRW5OcTd5ZVhycEhKN3ZZbHJlSGhYZDBERnV3UTMyRWZSS1o0aEZ5aWpRRlRUT1p4ZmNub1drbGsvdjkyQjAyY1AxMXdjQUduaUc4bzZOU1JjOS9JbFNtVUMxZWY2bUJNMi9jSzIxZVN0SlpRd1BacmdZaDVML3IyWW5aRmFYaVdpZGJJWnRSTHpMQSthTXREOWRzWnhaWHEvOGlYeGRyWDFlYmwzOCs5OS8xbklaZmd0MUFoUkN5KytJOXpYN0FmOWR6K2l6WjA5M2ZtYU9SZzNYNTVxclNLbGt6L2hCQ3lPdmp3ajU2cW9kTVNUTU1zK3lQMk0yblU5VnYyZ3ZET3krWjNIWHVqMmQweDhodExQajlROXhtZkhWOFhDOGZ1WUxlZWVFZVJWR3VkaFl6QjNWU3FtaVpVcVcrRmVCZ0pmQnl0dHA2NWk0aHBIK3cyL0taa1pxakpORmRQVEtMcS9lK1AxSzNZQndPSmVCeHAzenhYN0c0OXRLZHdyay9uc2t1a2JCZENyWWJNVENzdytyOU41T3lLNDdmeUdHZmo4T2hLcHU0c0o5OS9icmRCRDZYcy9xbEFUYVd1TTBPQUkvR1NzVHYydEZ4ZjB4R25TU3QrdG9aVFJ5S1ltUFhodDNLMUxPcVM2WlFYVTR1cXRZSTNoYXR1M0J0MVJSWGU0czNKM2Y5ZUl2MjVHRWVoNXJReDVlOUZSenNaZTltYjFGZUxRdnlmSmlWTGIxQS9PNm1tSmp2Snc4SjkyQjNzVTdJS0t1dGY0UFlwck1TOGw0YUhhTCtaMHh5VVhmLysxUGZoWHd1SWVUZ2xhempOM0w3aDdoTmkvSy9rMVB4djhOSjA2TDgrNGU0MWNpVVl6NCt2UGVEVVhOV25WNDZKWUlOMmw4ZEc2YVorNTBsRW5EVk4vQlptMDZrYUFUdGovdytPOW9JMld6blYxS0xKNjQ0S3VSemxTcTZSRnliVVZqZE45ajF6TW9KSHJNM3MzblJ0ZGhZOENmMTdSZ1Y2ajRxMHBzdDU2M01zbGQvT2MvT3lWODBvVXYzQU9lcmQ0dUhmM0NRSGNRUDlySS9jeXQvMUlOUmZyVkgvWHhiNm5XcmE1WHNxN09ENmVxN0VlcXhkUUdQUXdnUjF6d3NtS2VqNVpoZVBqVzFTaFhOcU9QaHlmMDZWdFVvT0J4S3hPZjI3T1NzZFRPcGdjbndYQTdGVG1jZ2hJajRQUFprYTQycEZqUkRkRE1XNmFkVEFUa1VGZUhucEpVSUNRRGFGV01KMmdraDBSR2V6MFVIcmY5UC8reXBFbkh0ODZ2cmJLeWxub3ZWZ0JrREE2WkgrVzgrbmFxWlJ1N0JOcHN0SExUYldQQ1RmNTJob2hrVlRmdTRXR3RPajIraW1ZTTY3VGlmbnBCUjl1Vnp2V1VLK3AwL1luVFA2ZG5KT2RERHJ0RU55ZGhBTGpXdlV1dDY0KzFpemU2U01tZFk1d3FKTERHNzRsNWhsYStMRFNGa1dwUS91OFpNNzdNdG5oaE9VZVNubHdkbzNkdVhLZWllYit6V0xZK3pyVWhGTXprbGtzZ0FaODBiQXVyRXRva1A1azAwMjZZVEtic3YzcE1yNmJOZlRiQzJlUGhOdHJNVWZENjcxODhIYjdNUnU1MmxvRkpqUThHZW5WeXlpcXYzdkQreXM1ZDlqMDR1end6cGRPaHE5bnZUdXk5YWQwRkZNNnZtOVY5LzlNNzBLSCtGa2k2cWxCNytaQXh2NG5vVnplU1dTcmFkUzFPdlIrZ2I3TXJoVUovOUU2ZmVoT2F0SnlPNEhPcXJuVGZZQ0Z6STU3THZpV1lIcFZhaHFxNVZ1dGxiREFoeFc3cng4dU5NdXRNeWMxREFxRWo5NlhrQkFCcEFVU1RDejlIZVNsaFczWnp4MDhoRnU5alZRRWMrR1dNbDRxMDVjSHZidVRSMkk3SHBEN1pUYVZUOHZiSy9UNmZPamc1YVBDRjg5YjZiV284cWFXYldkNmNxSlBKWHg0WjE4WFdNK1c3eVovOWNFL0s1REVOY1ovM1p0YU5qY2s1RlhsbE5lb0hZMzkzMmk5bTlDQ0g3ZFhaS2I1NVh4NFk1V0FzWmhqQU13Nm03NVJlN1RPOUthdkdhQTdma1N0VzBLUCtzNHVvMUIyNkZlTnV6bWM5alU0djk1MjZ0VmFqVU9lMlgvUkVqNUhOVk5DUGtjOWJNanhJOUNQQ2tNdVZydjE2UUsybUtJbHdPcFRkalg5UGY1NHpDcWxkL09YOHFJZSt2VTZsc2lNaWY5QnNiQUpadWZjN0JXa2d6REx1Q1hZMmlpSURISlJSNWJWeFk3eUJYZHAyWHJhWGdRbUloR3prVFFvWkhlTEdENyt4VHNWZWNVL28yNjlIVjhPZGJJMU8yeU91eWwyTXJFYitqcTQxNlNpWkZFZmFmYkNkTnN6ZENDQW4wdEZNbkhWRFRQTEo4ODVWR042WmxFL3NwVlBTSWJwNkhQeG1qK1ZDUXAxM1Zqb2U3eW11dGlHeUl6c2lBcFpBYjRlZFUvNGdCQUpnL0l3cmEyVVFnaDY5bDE4blRUcEdWei9YdTdHV3ZVdFdKRlFlSGQwak5xOHdyMVI0dHRyYmd2L2JyZVhaTitQamVQbis5T1pSbUdIYXRlL0t2TXpnVXBhSnBrWUJIQ0xtMmFnckRNQlJGQ1hpY3A3NDU4ZmdSVkpWVTBYbitOdmJuQXgrT2Z0UmZIOUhOYzFpRTU0Q2xleS9kS1JMd09KODgwN09zcXZhclhkb3AxcnAyZEJyZHcxdTlqMGgwVjArcFhNbmUwSjRlRlhBaHFVQzlrRS9BNHg2NWxxMiszckFkam8vK3ZzcStPWk1lYks5eUk3MlVYU2YyMHVpUWZUR1o2bHZybW54Y3JGOGFIYko0L2NYbmgzZStubGFpM3B2OXV4Zjd5WlVxdlNNSVV3ZjRmVEc3dDk3YjhnSWVkM0svamxwTDk1dEJMRld3RSsyMHR2RmJPYWQzYVpYczdRMlgyUVJDNzAzckhycGd1L1RCM0lkVE4vT0NYdDVHQ1BsbjZiRFROL1BZR2VudlR1dVduRnVwZlBDSGpPL3RLNVVyMXgxSllwajdUNTVaWFAzSGlZZWIvVDdSMC92WTlWejFkRVFMQVhmOTY0Tlc3cnloT3hGdVhDOGZGYzJ3dllUcmFTWFgwMG9JSVhkeUtxWkYrZHZYWFgvTzRWQlpSZFdOcHh2VXVXYTcyMXNzR0JQNlNHOGRBSUJhWklDTG8wM2RvSjNTdjZta3JpcXBndDMrSTh6SHdkcUNyNklaOXA5TkdWbld0R0piM0ROREFtMHMrQ01qdlc5bmx1bWU4TnF2RjA0bDVHMWVFdTNyYXYzYndzR0VrTXZKaFNYaVd2VW1yei8rZTJ2VnZQNys3clkweld3NTAveHRPTlFzaGJ3bGs3c1NRZzVjeVJ6Y3BZTnQzYWxNYk1qOThkTTkxT25CUjNiM1V1eWJwM21PMXQxKzlRWGlneG5kMVJFN3U1N2MwOG5xczIxeERSU202ZTl6RjEvSDZ6OU9ZYmRybGNxVUVwbXlXcXFvcmxWVVM1VjhMb2NRd3VhaTEvWE43dml2ZHQ3NGRGYXZkemJHOUF0MmUxOGpOYjI5bFdCa3BCY2haSFNrOTUzc0NqNlBFK0p0TDFPby9qN2QxUGU1Z2M5WFJUTXQ4cnBzVEY0bGxkL05yMlEvUGc5SFM1cG0ySCt5VStzZGJZU2F1N3RuRjB1KzJSMHZVNmhVTkdOcklXRHo5WHl6Tzc1R3B1UlFGSi9MdVh5bmlMMkZydjZ2TGs4blMwSkljZVg5Ky9sS0ZhMlp2NVpsWnlsZzkrMXJLcDNOM213c0JPd3RFQUJvdDR3cmFBL3lzSnZReC9mWHc0bWFVZGl5VGJGYXA3bllpckwvZU9iakxkY2FtS3E5ZUVMNHR5LzIzWFVoWFQwNi92UTNKMVEwbzFUUlhmMmMvbjRyZXRaM0o2VXlKVVZSUWo2SDNWSzdsVmlMZUo4KzAzUHh4SEQyRDl4OTZaN3VPWjA2Mkc1ZUVyM3hlUEtsTzBXRWtFLy9pWE95RWEyYzA2ZXdRbnI2WnAwUjVRM0hremM4U0xCSEVWTHcxN1BmN0k1bkk4OXh2WHkvMjVOUVg3NWNOa1RVM1FUK1JIenUyZ1ZSSzJiMUN2YXluNzd5bU80dlVvVDg3OVdCMTlOS1Z1Ky9kVGRQL1BkYjBXOXZqQ2tSMTNvN1cvVU9jbm54eHpPNnY4SktMNmhTcDBaL2RtaGdYcG5rUkh3ZWV4TmV2V0t0eFEyTDhKZ2RIZFRuelQxc2xINzRhdlozTC9aYk9xVmJvL2xhdjMyaHIzcjhYYUdpRlVwYXFXTDBwcU8xRUhBbjkvTmJ1dkd5K3Npc29ZRWlBZmZQa3ltNko0L281aVZUcXRRMzVGOFlFY3d1eTN4elVsY2huNnVlUU5qQjBiSlVMTHQ0cCtCUjl3aWdDQm5SM2F1YmYwdmx0d09BZHNmSHhUckl3KzV4UmxGZDdVUnNMSlNhMS9qRjFNM2VZdk9Tb1hhV2RTYjZwdWFKWDE1ejl1enQvTlE4Y1JlTlBPcWFkbDI4bDF2NjcvN2xvOW10WHRtQVN1MS9oNU0rZXFxSGc3WHcySTNjMUx3bS9TMCtMdFpzQnlHenFGcTNyYmNXOFpadWpCa1k1cjdoV0xMdVZDYjJablg4dmRJYjZhV2RQZTM3QnJ2bWxkVWN1NTdUTDloTmMrcStycjZkWFQrYzJZTVFVaTFWcUFQSVQ1N3BtVllnMWwzL3I2VXA3M090UW5VOXJVUWlVMm9PWjNmeGNYRHlmWmkxcnJpeVZyM1NtNzJPaUFUYy9MS2EvVEdaKzJJeVZUVFQ3MEY2ZkZhdlFCZHhqZHpaVnRRejBHWHpnODNxMWgxSnlpN1JrKzJ2R1o5dmk3eXVTTUNWS1ZRTzFzS29VSGYxUEhZT2g0clMyQ1pOcGxBSmVBK0hTOUlLeEVzMzNwL1M2T1ZreFFidFgrK0tWOCtvWjd1UDdMeDZ6Vi9VNU85dVN3akpMN3RmcFBKcWVjODNkbXVkTTY2WHo3K1BmaTlIVTdDWHZaZHpRL3ZQQTREWk02NmdYY0RuemgwWnZPZFNodGFDS3c1Rk5peDZtTnF0WjZDTGtNK2RIUjM0OU9CT21xZGRUQ3BjZHpTSkVQTEd4UER2NS9iNzQzanl2Si9PYm40cm1vMjhyajJZbU0xZTg1S3l5OWtWVUkvcGx3VlJBOE02VUlUSWxmU05INmV3QisydGhNRmU5bk9HQmIyeTlyeUR0WEQ0QndmWkplaDYxN1NQanZUYTlNYlF4T3p5VjM5NW1IOXU4ZnFMYmc0VzYxOGYxRUJVM0N2UXhkbFd0T2VTOWpKK3ZkenNMZVZLdXFoU2V4ZlRsTHpLeTNlSzNwL1IvY3NkMXhQMVplNzU2T2tlUTd0NjlIcGpEeUhrNE5XczJKU2lYeGNNbkxyeTJPcVhCcVFYVkcwOTA2UWtLOHVtZGp0NE5Zc04ybHVQczYzb2o4VkRQL3I3cWx4SkR3bnY0T0ZvNWVsa2xWVmMvYzZVaUkzSGs3TTBKaEc0Mm9sc0xRUWp1bm4xRDNZdkZrc1pRdDdhY0ZtcG9vOThNb2FkWmRmQVRhWXV2bzRNdzZ5YTE3OS9zUHZQQjIrbkY0aFhQdGRuN2NGRXZkMklSZXN2c2o5d0tQTFR5d1BzckFURDNqOXdQckhBMXBLdlVqSExOc1U2V2dzM0xoNFM3R1VmdG1DN2ttN3czcGJPMERzaHhOWlM4T3JZTUpIQXVDb3lBSmdRRG9jYTA5UG4wTFc2T2Jlb09odTQ2UDdLL1I4b2loQXlMZXIrRE8xcmQ0djFucS9KMm9ML3pKQkEzZVBxZkNnTnVKeGM5TnF2NTdlOU01eWRtbmN6czB5OVRjejBnZjRPMWtKQ3lLQXc5LzdCYmhmclpsYlRLM0h0ZERhN3U4MjBEYnI5Z2FMSzJrMG5VemFkVEZHSGJkNHVWcmFXOThOczlyWCtPcG42M2Q2RStVK0U5QTEydlpsUk5tZlY2VjhYREd3Z2FBLzBzTjM5M2tnK2oxTXJWMzIwNWVwM0wvYXJsTWozeDJRK0d4MjRlVWwwbUkvRHAxdXZ5VFFXampYamZiNlRVeEc1K0dIUVNCSHl6dFJ1QSt2dTcrMWdMZGgwSWtYOTFqWHEySTFjbDJmK0RQVzJmM0ZrOEp1VHVySUhld2E2K0xuWjZFN21iOGJuVzkrMXIrbXZHK0psNys1Z3VmWmdvdnJxN1dnamZINTRaeFhOckRsUUozc3VuOHRaTktITDZ2MjM2aXVNZ01mcEgrdzJPTHpEa0hBUEFZOHovSU9ELzhabUVrTEtxbVJFWnlkRVBwY3p1WjhmSWVUU2d5RWszZlRBajB6ZnRYNVMzNDZZR3cvUXpobGRYei9DeittMWNhSHYvM1ZWOHlCRlVjOE5DeHIxNGFIMEFuRTNmNmRKZlRzR3o5K21vcG12NXZRcHJxejlkazg4SVdUaCtDNkR1cml6UWZ1YUE3ZUxLMnMzUDVoQTFRSnRhUDNVbWQ3L2VuTm9aWTM4dFY4dlRJL3lqd3AxWDdqdUlyc1ZLa1ZSNnRsWldtd3RCU2RXakl1TzhGaC9OT25WWHk1b3puTmpDSm45L2FuYm1lVlhVdXE5Tm8vdDVYTXVzWUJOUmF1WG03MkYrdEdCWWU0SjkwcDFsNUU3V0FrRWZBNGhoTTE4MDlIVnVuZVE2NEVyV2V4YXVBVmpRajk2cXNlaWRSZHZQcGpQOXV6M3A2NnZubko4eGRnaDRSN0RQempRd0J4STlRWEdVc2p6ZDdlOWtkNmN6SG1QWlBkN0l6MGNMZCtjMUpWZFhwaFZYSjFkTEZueFQ5eW5zM3ArKzBMZjZWOGRKNFJzV0RUNHFVR2R4RFZ5bW1GMlg3ejN5ZFpyUlpXMWMwY0doL3M2cXU5TGFPWEMxWElsdGRqOTJiK21EdkIvZm5qblM5OU9LcStXS1ZUMCszOXB6d2ZSeEthUkg5bmQ2MmhjRHB2c1lQSDZTN2QvbmxZbFZid3dvbk5adGV5cGIwNDBFckhYNDlXeFliMENYWnJ4aXdBQWFsTUcrTDM3WjZ6MnJxdjFZeWRhczdjM08zV3cvZlNabnV3LzcvMys5TTRMNmI4Y1NtemdkN09LcTBkOWVDalF3M2IvOGtlKzkyZ3A1TDA3clRzN0Nabkg1V3hZTk5qZVN2RER2cHRUK3Z1eFM1RXJKWEk3SzhGL240MTk3b2RUdXk3cW1kZldET28vVmwxZ0RvZGk1emZkSzN5RTZRbUR1M1RZc1d5RWk1Mm9WcTZhOHVWLzZweGs4MzQ2WTJjbG1OREg5NzNwM1djT0N2aHc4OVYvenFXeDE2UEhlWjhKSVVQQ082eVkxV3RBcUR1N1BxdDdnRE03MVd2cUFQOE5pd1lQRGZkNDU0OFl2VW5wOUxLekVvenQ2Y1B1TFVkUnBGK3cyNVh2SjA5Y2NmUkNVcDN4a2NmNWZKdjl1cDVPVnEvb1d5Ykc1VkRzR2dkTlIrTnkxRUU3UllpTG5TakkwNzVQa0N0N0pPUDNwOW4xOERUTmJENmRxcUtaU1ovL1YxL1paZzBOWk9kOTdMMThMOWpMbmwxTHI3dWJlbmhIeDhkNEE0aXRCWC82UU93T0E5RGVHVjNRenVGUTcwMlBQQkNiZFRtNVNCM0VzRkYzVmxIMTNUeXhzNjFJcWFMWkNlMVZVa1dGUk1aTzZpdXJscW1UZnlwVTlPWW1MN1ZTNDNFb1ZZTzNXSFhQVndkYW5Ucll6aGdZOE15M0p3a2hwVlcxcjQzcmN2eEc3djdZekVsOU81NVBMS2p2bGo2SG9tcGt5b0h2N05lYnRVNnVwRC9iRnRkUko5a3NpOC9sUERlczg4cWQxeHNvWWZ4UFV4ZXNQYmY3VWdaRnlKVCsvdnRqTSt3c0JjdG5SbklveXQzQnNxaFMyc1hIWWRzN3d5bUtPbk1yLzg4M2gvWjZZN2V6cldqYk84TWpGKzI2bmw0Ni80bVFOZk9qZmp0NjU4ZC9INDVKRjFWSS80M05mR2wweUlYRUFxM1ppWnFFZks3d1FhcWJGNFozbHRRcWJtYm9XYWFvWmlYazlReDBPWE9yM3Yzd21tTEtGLzlWU09TNjR3Z3loV3AwRDIvMjg5cDVJWDNUaVpSenQvTzN2RDNzWm1aWjBZTjFhTjBEbk5TcENRVjhycXJCRUZvcVYvMTFLdlhnbGF3REg0ME9jTGQxdEJhZSttTDhzazB4dWxNSm5HMUZjMGNHTDV2YUxmNWU2Ui9Ia3pzNFdySEhTOFMxVTc0OGR2VFRNWHN1M1p2encrbkdJM2Fkb1hlS2tCNmRYRDZmM2FzSmJ3d0FRRVBjSFN3bjlmWDk2NVRXOU94Nnh5NHRoVHhKclpJUUVobmcvTjcwN3VxTHI3T3RhTUc1MVFnQUFDQUFTVVJCVlA0VG9mT2ZDR1h2VE42cXUzcjVxMTAzTnA5T3JaWXE3dVJVNUpaS0puLytIeUZFdmVzbm44dFIwVFROM00vc1JRalJ1aUQ3dUZodmVTdTZtNytUVEtIcS8vYStWZlA2OXd0MkxheVEvakMzMzhMeFhUZ2M2bFptMmNqbGgwNThQaTdFMjM3bnV5TzJucm03ZEdOTVRtTWJ0b3RyNUEzdkpxUGU4bTNqOGVRSVA2ZklBT2ZuaDNkbWV5Q2FiWDdETjBMZmZqSWl6TmVCeTZFS3ltc21yZmd2SnFWSUhkckpsUFRrejQrK043MzdSMC8xOEhlMy9mYkZ2dW1GWXZiT2JUUGVaM3NyUWE5QWwwRmRPa3dkNE0rR2tZU1FQMCttTE4wWXc2NW1mMkgxbWV0cHBaL042dmxzZE9EMGdmN2J6cVZ0UFhQM1pFS2U1cGcrKzdjd2hCSHh1U0hlOXRGZFBTZjM2OGdHL3pLRmF1cVh4OHFxWkhzL0dPVmlKenI2NmRqUkh4MWkrekNQK2ZrMjczVXRCTnpwVVFGV0l0NFBlMjlLWkFyMXRkdlpWdlRxMkRBVnphelFTQlpBRVNMZ2NSVXFldGFRd0pUY2l0OFhEUTd5dEJjOCtIelo3ZlNTc2l1T3grZWN2cGwzOWxhQlpoYmJCeVdrMUozU1FBL2IxUy8xSjRUc3ZaeVJVVlFkNHUzQVRzRTQ5Y1g0aHI0S2pkTDVJbzN2N2V2dVlLbi9aQUJvTjR3dWFHZDk4MExmV2QrZHlpaTZQLzJwV2ZjZzYvQnd0QlR3T0VvVlF3aGhoMFU5SEszWWNXNDJiMnArZWMyV3Q2SW45dTJvZDJwMHhvYW50WTZ3S1VuWU9YVWNpcXg5SmVyU25jSWRGOUlKSVNmaTgzNzY5OVp2Q3dlUFdINWcwWVR3TjM2N3FMZElGRVVxSkxMeG54MXB4cDlqWThGZiswcVVqUVgvbjdNUFo2Y3pkVHNORGxZQ04zc0xkcS9hWjZNRFEzM3N4M3ljV0Zrakh4YmhLZVJ6djl1VE1DREVmZGU3WFJNeVNzZC9lb1RMNFZ6NVlmTGhUOFlzLytzS0czSXZtZFQxMnhmNzdyeVEvc3JhYytybjdPN3Y5TldjUG9QRFBiN1lmdjNab1lHMzEwNzdmTnYxN2VmVGRFY2xGRXE2cWtiQnBydi82dmsrWCsrS1QxZ3o5VUppd2NianlVZXVaUis4a2lXcCt5c1NtZExUeWVyMGwrTm5mWHV5MFQ2V21wMmw0UHU1L2V3c0JSL01pQ3lxa082dVo2WEFuc3NaNnIwQTlXNjd5akRrejVPcFNoVTljMUFBSWVTOVRiRTB3empaaUhUUFZCdmIwK2VuK1FQU0M4UmRYdDNoYUNQODlvVit4MWVNT3hxWG84NkR5TDVkTWQ5TnZuR3Y5TlZmenY5OTV1NnlxZDA2T0ZyeE9OU2tmaDBYakFsYnZQN2lwQlZIZDcwM2N2SEU4Rlg3Ymo3cW5YWVBKNnN2RUxFRFFBdFpNQ1pzNjlsMFpaMUJUMGI3dXZKQXNialdlODdtK1dOQzE3NFNaU0hreGFXVmpQMzRNSi9IbVRFdzRLWFJJWUVlZHV6ODVCZEhCc2ZmSzAzS3ViL3c2a3BxOFpYVSszUEhxcVNLdlhXM2FMVVM4ZUpXVHhId09PenQ1WndTaVRxTUhCanFQbk5Rd0Fzamd0bjhiWXZXWFl4TEs1bncyWkhkNzQzOGZtNC9OM3NMUWtoaVZ2bm9Edy9sbDljTVdyWi83L3NqQjRTNlB6VzQwNVFCL3VNK09YenNScTdlUDNuUnVndS9MUno4L2Q2YkRhZk5VK2RhLytONDhzYkZEMWZxZmJNcm5nM3FlQndPbTRqdXppL1RYZXdzMkR6aDZ0UFkzc0t1aStsMlZzRjNjaXJtL0hDcW9FS3FQczVHc0RSRFZteTd2dnZpdlM5bTkzN3Z6MWoxVXJWbXZNOXpoblZtOXh0bjNjMFR2L0hieFFOWHNod2VwRDZsQ1BsaXgvV1RDYmxyWDRucUh1QThPenBvZG5TUVZLWjg2cHNUa2xybC9DZEN4Vko1Mzg1dWhKQW4rL2s5TmFpVG5VYk8xTVNzOHRuZm4ySVhHdzU4WjkvNXJ5YzYyNHIyTHgvVmQ4bmVsTHpLWm4rK3d5TThtLzI2NGhyNUgyOE1JZlhnY3FpUG51cWg5NkhQdDExUHlDanI0dXRJQ0Nrb3J6a2FsM1BrV3ZhSitOemlCd3ZhMWZoY3ptOExCMWtKK1ZLNTB0Vk9SQWdwcjVZTkNISGJ2bXlFalFXL1JxWmN0TzZpK2dPVktWU2JUMm5mTlBKMnNSN1ozYXUrUXRhbHZkc2JqME05Tnl5b2FiOExBT2JNU0lQMjNrR3VzNFowK21wWFBIc3B2Wis2azBzUmluQTVGUGZCTUMyUFM2bFhmSEU1bE42NzVDSStWNlpRclpyWGYyUjNMM1YzcEZSY2UvR2JpZXpQRkVYeHVOVEVGVWZmK3pOMjVjNGI2bTI5R2liZ2NRUjhybFN1b2doWk16OHF2S05qVDQxVlpPLzhFY1BoVUgrK0VaMlVYYzV1b3VidGJNWGxVSUVlZGpFcGhlcG5VSTgzNjlXcGc2MnpyWWpORjhybWlSWHh1U083ZTQyTTlKbzFKTEJXb1pyeTVYOFZHcHQ3M3lzUWo0cjB6aSs3UDlWdGNCZVBXcmtxSmEreW01L1Ryd3NHZnI3OWVtNVpEU0drKzZKZFUvcjcvYjV3c0xVRmY5VyttKy8vR2N1dW9Cdit3Y0gvUGgyejg5MFJiSUtjMzQvZHNSQnl2OWgrM2QzQmNtQlloeUFQdXlkNmV2Y0xkb3ROS1lwYXV1OUthdkYzZXhJK25kWHoxMWNIL3Z4SzFOVzd4UnVPSldzdWtGdDdLSEh0b2NUWjBZR3I1dlgvZU11MWIzZkhuN21WTjJkWTUxWHorcE41Wk9YT0crVTYyd3R0T1hOM2NKY09aNythRVBINnpxYk0wdXpiMlhYbnV5T1NzaXRDRjJ4L3NwL2ZIMjhNL1h5MlpOL2xqTXlpYW5HTlhFa3pOTTNRRE1PT3d0QTBVMWtqMTd5VHJ6a0huc2ZsT0ZnTExBUThOdGx2ZGttMXQ3TzF2N3VOdE82V3FoWUNicml2NC9CdVh0T2kvSDFkclQvN0orN0hmMitwYUtaWVhEditzeVBESXp4L1d6ajQ1cHBwbi8wVDk4M3VlSVdLdnA1ZTJtUHhidlhLQWdHUEU5N1JNZjIzcDg3ZXpuOWw3VGwydHNqSTVRYzN2VEYwM3FpUVZmdHViaitmVnUrdTlYVzd6VndPTmJXL0g3c2pNUURBNHd2MHNPdmEwVkc5S3ljaCt1KzB1OWxiVEJ2Z1B6RE1mVnh2WDBzaGoySEl6d2R2TDkwWXd3NkNmN3NuNGJzOUNVLzA5UDdvcVI2OWcxeUhkL084OGRQVUYxZWZhY3JjdHdxSmZNT3hPNS9OdWo4VytkMmVCUFZEVVdIdUM4YUdzWm5HbDI2OHpPNWdVaUdSbDFYSjJJaDk4Nm5VMS85M2diMGdsb2hyQjcvNzc1SkpYZCtmMFgzTG1idjFSZXdVSVc4OUdWRWlydjErYjRMZUU5UXFhK1NCTC8zRGh1SXp2anArZk1VNE95dkJyNGNUMWZuZTFkUEtPbnZacytIb2RvMmRSTmhIMmRHRTdPS0hHZS9ZeEdaQy9zTnVRR0oyaFhvbWRyUGY1dzNIN253L3R4OGg1Tnp0L04rUDNkbHkraTQ3SXF3dXBJRFBKVkxGNWVTaVhtL3VlWEZFOE54UndiMENYYTZubDdMNzVLMStxWCtvandQN1ZrLzYvR2hPaWVUd0oyTkN2UjJ1M2kxZWMrRFcxak5wNmdHTzVOekt5Wi8vZCtxTGNXVlZNcTNOVUI3MTh6MFJuOXZzMTgwcXJuN3E2eE55WmNQVDQ3VHh1WnprM0lySUFPZTdlWlg3WWpLdnA1VTA4TnNLRmIzblVzYWU5MGV5Lzh3c3FyNmNYRFJuV09kcXFhSldybnJ5OC8vWWpEbnNpQkpOTTNOL09xdjFET042K1RRNWFOZXVkTjM4blVLODdSL2hid01BTTJXa1FUdWZ4MWswSVh6ZjVZeWJXZVhxWlYzc0pZZlA1Vmc4MkN0RndPUHl1WnpGRThMZm05N2R6a3F3UU9PZXNKcVF6eFh3dU94NjV0WmdZOEczc2VBUGUvOUFidG5EaFdHMUN0VzF1OFVEUXR5ZS9PSS85a3J3NnRpd2Q2WjJLNitXTGZuOWtycnd2SHAyRUdINXVGaWYrSHdjSVdUSCtYVDI1ak9IUS8zNTVsQ1pRdlcvSTBrcmQxd3ZsOVNadUxWNC9jVmZGZ3ljcWJGbDYvNllEQlhOM0xoWE92TERRNWMwc3ZJY3Y1Rzc2K0s5Ny9iRWEyYWV1NU5UMGZ2TlBiOHRIRHdxMGl1L3ZLWkNJbCt4N1RvN1MvL1hWd2RXU3hXbkV2SSszWHJ0U056OWpQMWwxYkxYZnIzd3laWnJUL2IzNjlQWlZiMkppNnVkS05qTHZuK0krNnloZ2RZaS92U1Z4NC9INXhKQ1R0L01QMzB6LzlWZnpyLzhSTWp5bVQzbWpneGU4dnNsclh2akgveDFaWEkvditpdUh2dWFzTXZ1dmNLcUhlZlRsMjZNVWFqb1RTZFQyRW43b3lLOVhob2RZbThsMUwwNTlNYjZTNXBCdStZRWZqNlBZMmNwL0d2SlVIYWpkWm9oQno5K0l0VGJnVTJYd0E2WExKdldiZm1NU0E2SHFwRElmenVhOU9XT0cxcmJHaCtQeiszNjJvNmY1ZzlZTXJucjM2ZFQyYzN6Ym1yTVdxUVpKck9vYXRHNmkrcDdFV3hlcFc0TGR5NGMzMlhKNUs3UGoramMvNjI5ZFc2NWE0KzUzK2ZqYlAzK2pFZ2hYMzh5V3dDQVIyVm5KWWdLZGE4VHZlaTdRSlZWeVlhRWUwd1o0TWNtZjEzeSt5V3REVk1aUWc1ZHpUNTBOWHR5MzQ2clgrcHZheWs0ZDd1cDY1NU9KZVI5dlNzK3Y2em03TzE4emVHRGIzY256QnNWY3U1Mi90ZTc0bTlyYkxIeDZUL1hIRzJFbjJ5OXByVzBTa1V6WCsrTy8vM1lIYVdxM2xqTXg4WDZSSHp1eWZqY1JzZUlWVFNqbmo5MTlXN0ppT1VIN1N3RjdIV05kVDZ4NE8wTmw5bGgzL1FDOGRHNGJNM1paN0VwUldWVnN2eXltcXk2TzZxbTVsVyt1eW0ydnB3N3pYNmZ4VkxGeU9VSDQ5Skt0SzVRUWo2WHpYR2pYaWV2b3BsMVI1UFdIVTN5ZDdPeHR1Q3o1ZGh3TEhsZ21IdDJpV1Q3dVRSMml2N3c5dzh3aE9qTm5uTStzV0RDWjBmUDNzcVh5SnFVMXJlK3o1ZDV2TmZWM1d5MWlSSWFYTFduNmZLZHd0TTM4NlF5VmZ5OTBwOFAzcFlyNlhWSGsvNCtuUnJoNTZST2VYZ3pvK3lOOVpjWWZac2x4cVdWUFBYMWlacEczeVdkS3o1RnlLQ3dEbTcybUJzUEFJUnExU1J0anlrMnVlaUpqdytYVmN1NEhHcEVOODlMZDRvcWErUnVkaFpEd2oyMm5VOGpoRVNGdXRmSWxKVVMrYUF1SGE2a0ZPbmRMc3ZiMlVwRk0zbGxUVTIxMG9LNEhFbzk5dXZ0Yk9Wa0kwck1MbGZQQjdPMTRGdGI4QnNvbUoybElETEErVjZoT0tQbzRaVSsyTXMrSmJmaThkY0xOTURWVHFSZTZjMFM4RGk2R2V6cTB5dlFaZHM3dzIwdCtLdjIzL3h1VDRKVVo1TTVkckhaWjdONmxvaHJsMisrcXZXUXE1Mm9yRXJXdkt4c2FoeUtXQWg0RENFTXd6QU1ZVGRLMXhxSUh4N2hXVkJldzM1bnVCeUtJaVNnZzYxNjg3OHdINGV5S3BsV2hwNFIzVHdGUE82cG0za05YM3AxMzBBV08rbWp2aitNSXNUUlJxaDlwMTFmME81Z0xmeDMrYWdCZGJNQkF3QThwaDNuMDE5YWM3WkNvcjJPVjR1dEJmL2xKMExQM015TFRXMGtWN3kxaU5mRjExRXIybXllSnU4Y2J6NE04ajZESWVuczEyQXQ0bTk2WThpVC9mME1WeVlBTUJaR0hiU3phOGFXYllwcDFSZ1ZXcHlEbGFCS3Fuak13QnYwNGxEVWh6TWpQM3BhL3lJOUFJQm1LNnlRamxwK0tENmoxWGY2QUFBOWRJTDJRQSs3QzE5UFpETXhBVUE3MTlDYWFtTXdaM2pRcEw1K0RleS9CVWFvWENKSHhONGFLRUpHUlhyTkd4VnM2SUlBZ0JseXM3ZGdrM0hxUUhzTzBNcDBJblpDeUxOREFoR3hBd0RMMklOMkZ6dUx6MmIxN083dlpPaUNBQmhlc0pmOXl1ZjZlRGhaR2JvZ0FHQ2VYaHNYNXRDRXBHSUEwTkswSTNZN1MvNGJrOElOVkJnQU1EckdIclFUUWtKOUhEYS9GZTF1YjJIb2dnQVlrb3V0YU1lN0k3cjZPUnE2SUFCZ3Rxd3QrTzlPNjY1OWxLRndyeDJnRmVuVUw0cVFwVk1pckMzNGhpa1BBQmdmRXdqYTJSdU12eTBjN0dBbHhDeDVhSjlzTGZocjVrZUYrVGdZdWlBQVlPYW1EL1QzZHNaMEhnQkQ4bkd4bnR3UCtlY0E0Q0hUQ05vSkljTWlQRDU4S3JMaGpjMEJ6Tlc3MDdxTjcrMWo2RklBZ1BsemQ3QWNGZWxkWjRpYzByLzlHd0MwQUlZaGhOSGE2VzFVcEpldnE0MGhTd1VBUnNaa1ltQ1JnUGZTNkpCbFV5TU1YUkNBdHZiMmsxMWZIOS9GUXNnemRFRUF3UHdKK2R6eHZYMGNiWVRhRHhqM1hqTUFKb3ZTM3VuTmdqK2hUMGRMWFBRQlFJUEpCTzJFRUVzaDc5Tlp2VDU1dW9lbGdLZG4wSjlCaGxzd054WUM3cktwRVY4LzM5ZEtoSVZ0QU5CR2huZno2dG9SNlRNQURDUFl5ejY2cTRlaFN3RUF4c1dVZ25iV2tzbGRQM3UycDVEUDFYNkEwcE43RThCMGNTanl3WXhJUFVtaEFBQmFrNldROThrelBRVzh1ajBFaWlJTXhzWUJXZzVib2VwMlhRVTh6cmN2OU1YY09nRFFZbnBCdTVXSXYyQk0ySnI1QTNpY0JncVBiZ1dZTmk1RnJYazU2bzJKNGJhVzJINEpBTnJhd0xBT0w0OE9NWFFwQU5xZDU2S0RCblhwWU9oU0FJRFJNYjJnblJBaUVuQmZIQm44djFjSDJscnc2N20zemg1RzZBNUdxNkV2cDYwRi80ZDUvVjRaRzRxeGRnQXdsRGNtZHZWMXNhNXppQ0tFd3QxMmdKYkFWcU82dlZnL1Y1dUZFN29ZcUVBQVlOUk1NbWhuellvT1hEV3Z2NDlXbDBJTGVoZGdiQnI3VG5ad3NGdzFyLys4VWJqSEJRQ0c1TzFpTlhOUUFKZWpOVGFPVlBJQUxVR25KbkVvTW1OUVFKQ0huY0dLQkFCR3pJU0RkZ0dQODJ4MDRORlB4NHp0NmRQZy9YWkNHQWJST3hnWSt3MThtSDVaejNlV0ltUkVOODhUbjQ5OU5qcFFKTkRKMmdBQTBJWjRYTTZzb1lFZDllNDdoZXNwUUV0enQ3ZDhkbWlnUURkbkV3Q0FTUWZ0YkplaXM1ZjlQMHVITFJ6ZnhVN3YwbDkySUpPaTZveG9vcmNCYlVhOXFZSGVyNklHYXhGLzNxamdIY3RHaEhnNzhMaW1YVEVCd0R5RStUaStPamJVMEtVQWFCZGVIOThseE52QjBLVUFBQ05GTVdheDg2cFNSUis1bHJOcVg4THBXL2txdXJHL2lNM1Z5VENFVUpqbEI2MkZlYkJlamRKSkRsc1hsME1OQ0hGYk5DRjhRaDlmaE9zQVlHeUd2WGZnMU0wODdTdXJ2aFc1QU5BSWZSV0hJaVFxMVAzc1Z4TU1WQ1lBTUFGbUVyU3o4a3ByTmh5Lzg5ay9jWElsM2ZqWjZxQ2RmUWZZeld6WXRoTjlFV2dLM1M4TTgrQ21PcUVlZnE4YXMzeEc1THhSd2Q0TloyY0FBRENRbE55S3NaOGN1WnN2cm5NVUYwcUFadEJYY1FJOTdMYS9NNnlidjdPQnlnUUFKc0NzZ25aV1NXWHQwajh1SDRqTktxMlMwV2IzMTRGNW9BaHh0QkdPanZUK1lWNS9GenVSb1lzREFGQXZtbWErMlIzLzhaWnJ0UXFWb2NzQ1lHNEVQTTduei9aYVBERWNVKzBBb0FGbUdMU3pzK1hqMGtwMm5rL2ZjU0U5czZqYURQOUNNRmtVSVY3T1ZrLzI4NXNXNWQ4N3lKWFB3MFVhQUl4ZGViVnMzQ2RITHQ0cDFINEE5OXNCbXFpZXl0TE56K25NeXZHMmVoTXpBUUE4WUo1Qk8wdWhwRlB6S28vR1pmOTVNdlhHdlZKREZ3ZUFoSHJiejQ0T0d0UFRwN09udllDUGNCMEFURWJjM1pMUkh4MHFGdGZXT1lxZ0hhQ0o5RlVXWjF2UjRZK2Y2Qm5vWXFBeUFZREpNT2VnWGRPVmxLSjFSNUlPeCtXSWErU1NXa1dqdWVvQVdnU0hvaXlGUERzcndiQUlqNWRIaC9RUGNUZDBpUUFBbXVuUEV5blByejZOQ3loQWkrQnlxRFh6Qjh4L0FoczBBRURqMmt2UXppb1IxMTVJTEloTEswbkpyYnhYV0pXV1gxbFNKVE4wb2NBTU9ka0kvZDF0L2R4c2dqenR1dnM3RHd4emQ3R3pNSFNoQUFBZVM0MU0rZEpQWi84NWw5YjRMaTBBMENBT1JXWkhCNjErcVQ4bXhnTkFVN1N2b0oybFV0RVNtYkpLcXFpcVVlU1VTcTZrRnFYbVZsWkk1SlVTZVlWRVZsa2pyNVFvS2lReUpUb2wwQ0FlaDJObnhiZTNFdHBaOGUwc2hYYVdmSHRyWVlDN2JjOUFsNDV1TmpZV2ZHc1IzOXFDeitWZzVpZ0FtSW5Vdk1vWFY1ODVsMWhnNklJQW1MYmVnUzUvdnhYZHljUE8wQVVCQU5QUUhvTjJlRlJTbVdyUXN2M2lHbm5jNmlldFJIeERGd2NBQUF3bU5hOHkrcjBET2FVU1F4Y0V3RlIxY0xBNHMzSkNJQ0oyQUdneXBNS0N4dDNLTE1zdGxSUlhTcStuSVo4ZkFFQzdGdWhodC9mOWtVNDJRa3dpQW5oVUZDRXV0cUovbGc1SHhBNEFqd1JCT3pUdWVucEppYmkyU3FxSVRTa3lkRmtBQU1EQUl2eWRQbisyTjliaUFqd3FTeUZ2NVp3Ky9ZTGRERjBRQURBeENOcWhFWkpheGZuRUFvV0tWdExNcGVUQ2ltcWs3Z01BYU5kNFhNN3M2TURsTTdzYnVpQUFKdWE5NmQyZkhoekE1Nkg3RFFDUEJxMEdORUpjb3poN0s1LzlPVGE1cUVScmsxNEFBR2gvTElTOEpaTWpmbnE1djVXUXAyZWVQS1BlbGhxZ25kR1hLNG9peEVySSsyRnV2L2VtZHhjSmVJWW9GZ0NZTmdUdDBJaUxkd3F6aXF2Wm43TkxKSmVUTVVNZUFBQUlJZVRsMGFGZnplbmpZQzNVZm9DNi8zK0Fkb2ZTODgyM0Z2RytlYUV2dG1RSGdHWkQwQTZOK1BORXNuclFtQ0ZrMjdrMHc1WUhBQUNNQkovSG1Uc3ErT2RYQnZBYTJ0c1N0OXloUGFqM2U4N25VbXZtUjcwd29yTkl3RzNiSWdHQStVRFFEZzNKTDZzNUVaK25lZVJrZkc0ZWR2b0JBQUJDQ0NGQ1BuZm1vRTY3M2gzcGFGMWZQbm4yTUVKM01GY01ZUWhoOUh6OUtVS2NiSVJiM3g0K2UxaVFrSStJSFFDYUQwRTdOR1QzcFhzU21WTHpTSTFjdGYxOHV1RktCQUFBUm1kc2I1OTFydzBLOGJadjZDUUdrVHVZbVFmZmFVci9jcEJPSG5iclh4ODBzYTl2MjVjTUFNd01nbmFvbDBKSjc3cHdUL2Y0NWxPcENpVnRpQklCQUlBeDRuS29TWDA3N2w4K2FrYVVmNFAzMndsaEdFVHZZUExxZklIMWZPVTVGRFdsbjkvQkQwZFA2TzNMNDZLekRRQ1BDKzBJMUNzNXQrSnVmcVh1OGN6aTZ0dFo1WVlvRVFBQUdDa3Vsd3JvWVBmbm0wTS9lYWFIczQxSXp4bnMzVWlLcW5OYkVnRThtQXIydThvd2hHRUl4WDVyOWQ5aGQ3UVdycGpWYy9OYjBZR2VkbHhFN0FEUUV0Q1VRTDF1cEplV2lQWHN5bDRsVmNRa0Z4cWlSQUFBWU5RRWZPNTcweVAvV1Rwc2ZDK2ZCclBUMWNYZWZnY3dRa3pkWGR3b2lsRDF6SVluaE1laG51amh2Zlh0WVV1blJDRHRIQUMwSU93VkNmckpGS3FZNUNLcFhLbjNvU3VweGM5R0t5MkYrUDRBQUVBZFhBNDFySnRuaEwvVDM2ZFRQOTBhVjFhdFovRDNJYTBzZFErakkrcitmeGlOMHdCYWlmcHJwalY0Uk5YenN6Nk8xc0tQbis0eFBTckF6Y0dpNVVzSUFPMGJ4VEFZM0FZOWlpcWt3OTQvY0t1ZWFmQWhYdmFIUG42aW81dE5tNWNMQUFCTVJubVZiTVcydUwvUDNDMFIxNnBvOURmQURIRW80bXB2TVgxQXdDZlA5TEMzRmhxNk9BQmdubkNuRlBSTEx4QW5abGZVOTJoeWJtVktiaVdDZGdBQWFJQ0RqZkRiRi9zOU55eG81NFgwSGVmVGszTXJFYmlEMmFBSUNmU3dtenJBZithZ2dEQWZCMDdUMTRNQUFEd2lCTzJnMy84T0o5SDF6OEtnR1diejZkU1JrVjV0V3lnQUFEQXhGRVc2K2ptRmVEczhONnp6c1JzNWY1NU11WFNueU5DRkFuaGNQVHM1dnpnaWVGZzN6NDZ1Tm53ZVVrUUJRT3ZDOUhqUVExS3I5SG4rNzRZWElqcGFDek0zUEcxdHdXL0RjZ0VBZ01sTHlhMzgrY0R0ZzFjelM4U3k2bG9GcHMyRFNlQnlLQ3NoejhsV05MNlg3L3d4SVNIZURvWXVFUUMwSXdqYVFZL3Q1OUptZkgyaTdqRkdOd2ZMbHJlaW54cmNxUzBMQmdBQTVxR2lXaDZUVWhpYlVweWFWM212c0NvdFgxeFVLVVVBRDBhRlExRnU5aGIrN2paK2JyWkJublk5T3puM0MzYkR3blVBYUhzSTJrR2JTa1ZQWFhsODcrVU03UWNZaGxCMTR2YVIzVHdQZnpJR2k3Z0FBS0I1YUpxUjFDcXFhNVZWVWtWZW1TUXVyU1FwcTd4Y0lxK1V5Q3NrTW5HTm9ySkdYbEV0bHlsVmhpNHBtRE1oajJ0bnhiZXpFdGhaQ3V3c0JYWldBaWNiVVpDbmZlOGdGM2NIU3hzTHZyV0lieVhpb2NNREFJYUNOZTJnTGJ0RWtuQ3ZWUHVvdnNHZGhJeXlqS0lxZjNmYk5pb1pBQUNZRnc2SHNyRVUyRmdLT2hBUzVHazNKTnpEMENVeVZYSUZQV2paZm5HTi9NYVBVd1Y4TExFR0FEQXJhTlpCMjdXN3hjWGlXdTJqRktWMW01MFFVbGtqdjVoVTJIWWxBd0FBQUgydTNpM09McWt1ckpCZVN5czJkRmtBQUtDRklXaUhPaFJLK3RyZGttcXBvaWtuMThwVlYxS0xaQXJNV2dRQUFEQ2t5M2NLUzhTMVZWSkZiREtTOHdNQW1Cc0U3VkJIbFZSeDluWitFL01jTUlURUpCZVg2TjZXQndBQWdMWWlsU212cEJiTGxiUkNSY2VrRklscjVJWXVFUUFBdENRRTdWQkhicW5rd3FQTWVJOUpLY29xcW03TkVnRUFBRUJETkZlclhVNHVLcTdFWURvQWdGbEIwQTUxYkRsOTkxRi9aZmVsZTYxVEZnQUFBR2pjMWRUaW5OTDdBK2haeGRWeGFTV0dMaEVBQUxRa1pJK0hPbVJLMWN5QkFacEgvam1YcG5XTzFna0FBQUJnUUp0UHBhcDN1RmZSelBaemFkT2kvQTFjSmdBQWFEbllweDBhUVkxZnAzV0UrZmNsQTVVRkFBQUE2aWlxa0FiTTIxcGRxMVFmc1JieDB0WS81V3B2WWRCeUFRQkFpOEgwZUFBQUFBQlQ5VzlzcG1iRVRnaXBybFh1d2NvMUFBQXpncUFkQUFBQXdDU3BWUFMyczlxcjJBZ2hHNDhuMHpTbVVnSUFtQWtFN1FBQUFBQW1LVEc3SWlXdlV2ZDRla0ZWVW5hRklVb0VBQUF0RDBFN0FBQUFnRW1LU1M0cUVldlo0SzFLcW9oSmVZUU5YQUVBd0pnaGFBY0FBQUF3UFhJbEhadGFKSkVwZFIrcVZhaXVwQmJYeWxXR0tCY0FBTFF3Qk8wQUFBQUFwa2RjSTcrVVZPL3Q5SXRKaFVXVjByWXRFUUFBdEFvRTdRQUFBQUNtSjZPd0tqbFh6NEoyVmxKMlJWcSt1RzFMQkFBQXJRSkJPd0FBQUlEcCtldGtxa0pGMS9lb1FrWHZPSzhuc1R3QUFKZ2NCTzBBQUFBQUprWXFVMjVyTENiZmZTbWpSdCtLZHdBQU1DMEkyZ0VBQUFCTXpQRWJ1WVVWV2t2V3RUZG1MNnlRL2hlWDA1YWxBZ0NBMW9DZ0hRQUFBTUNVTUF6enp6bWQyK3dNUlJqdHVIM1RpV1JHNXlBQUFKZ1dCTzBBQUFBQXBpU3pxRG8ycFVqbnNKN2dQQ2FsS0x0WTBqYWxBZ0NBVm9LZ0hRQUFBTUNVeENRWGxZaHI5VHhBYVI4UTF5aGlVdXJkRmc0QUFFd0NnbllBQUFBQWs2R2ltYXQzaXlzbGN1MEhLRW8zYXErUkthK21saWpyVHpJUEFBREdEMEU3QUFBQWdNa1ExOGd2SkJZMGNaMDZROGlGcElMaVNuMjM1UUVBd0VRZ2FBY0FBQUF3R1lYbDByaTBrcWFmZisxdVNVNHBsclVEQUpnd0JPMEFBQUFBSm1QM3hYc3k1U05NZDY5VnFBN0VaclptaVFBQW9IWHhERjBBQUFBQUFHaXFqS0txSWVFZW1rZE8zOHpUT2tmcmhQeXltallwR2dBQXRBb0U3UUFBQUFBbTQ3TlpQYlVXdEhlWXZWbnJuSzF2UjJ2K2swUHBwSlVIQUFEVGdhQWRBQUFBd0dTNE9WZzJlbzU3RTg0QkFBQlRnVFh0QUFBQUFBQUFBRVlLUVRzQUFBQUFBQUNBa1VMUURnQUFBQUFBQUdDa0VMUURBQUFBQUFBQUdDa0U3UUFBQUFBQUFBQkdDa0U3QUFBQUFBQUFnSkZDMEE0QUFBQUFBQUJncEJDMEF3QUFBQUFBQUJncEJPMEFBQUFBQUFBQVJncEJPd0FBQUFBQUFJQ1JRdEFPQUFBQUFBQUFZS1FRdEFNQUFBQUFBQUFZS1FUdEFBQUFBQUFBQUVZS1FUc0FBQUFBQUFDQWtVTFFEZ0FBQUFBQUFHQ2tFTFFEQUFBQUFBQUFHQ2tFN1FBQUFBQUFBQUJHQ2tFN0FBQUFBQUFBZ0pGQzBBNEFBQUFBQUFCZ3BCQzBBd0FBQUFBQUFCZ3BCTzBBQUFBQUFBQUFSZ3BCT3dBQUFBQUFBSUNSUXRBT0FBQUFBQUFBWUtRUXRBTUFBQUFBQUFBWUtRVHRBQUFBQUFBQUFFWUtRVHNBQUFBQUFBQ0FrVUxRRGdBQUFBQUFBR0NrRUxRREFBQUFBQUFBR0NrRTdRQUFBQUFBQUFCR0NrRTdBQUFBQUFBQWdKRkMwQTRBQUFBQUFBQmdwQkMwQXdBQUFBQUFBQmdwQk8wQUFBQUFBQUFBUmdwQk93QUFBQUFBQUlDUlF0QU9BQUFBQUFBQVlLUVF0QU1BQUFBQUFBQVlLUVR0QUFBQUFBQUFBRVlLUVRzQUFBQUFBQUNBa1VMUURnQUFBQUFBQUdDa0VMUURBQUFBQUFBQUdDa0U3UUFBQUFBQUFBQkdDa0U3QUFBQUFBQUFnSkZDMEE0QUFBQUFBQUJncEJDMEF3QUFBQUFBQUJncEJPMEFBQUFBQUFBQVJncEJPd0FBQUFBQUFJQ1JRdEFPQUFBQUFBQUFZS1FRdEFNQUFBQUFBQUFZS1FUdEFBQUFBQUFBQUVZS1FUc0FBQUFBQUFDQWtVTFFEZ0FBQUFBQUFHQ2tFTFFEQUFBQUFBQUFHQ2tFN1FBQUFBQUFBQUJHQ2tFN0FBQUFBQUFBZ0pGQzBBNEFBQUFBQUFCZ3BCQzBBd0FBQUFBQUFCZ3BCTzBBQUFBQUFBQUFSZ3BCT3dBQUFBQUFBSUNSUXRBT0FBQUFBQUFBWUtRUXRBTUFBQUFBQUFBWUtRVHRBQUFBQUFBQUFFWUtRVHNBQUFBQVFuMkhBd0FBSUFCSlJFRlVBQUNBa2FJWWhqRjBHVXhWdFZRaHFWVVVWZFlldTVGek9pRS9vNmhLWENPdmtzckxxK1Y0VDAySW83WFF4b0p2WThIM2RiVVpFdDVoWkhjdk4zdExLeEhQMm9KdjZLSkIyNUhLbE5XMWl0SXEyYm5iQmFjUzh1N2tsRmRLNUZWU1JXV05YSzZrRFYwNkU4RG5jdXl0Qk5ZaXZwMlZJTWpETGpyQ2MxQVhkMmRiQ3lzaHoxTEVNM1RwQUZvQVdvbkhoRllDVEFWNitPYkJ6SHI0Q05vZldhMWNkVDI5NUVKaXdZV2t3cHNaWmZjS3EyaThoK2JGejlVbXZLUGpnRkQzQVNGdTNmMmQwWmt3WXd6RDNNd291NUJVZU81MlFVSkc2ZDE4c1V5aE1uU2h6SVNBeHdsd3Q0M3djNG9LZFk4S2N3LzNkZVJ3S0VNWEN1Q1JvWlZvUFdnbHdLaWdoMi8yVExxSGo2RDlFU2hWOU43TG1UL3V2NWxlV0ZWVUlWV29NTEp1em5nY3l0WGV3dC9OOXBVeG9kTUgrdk80V0V0aVZsUXErdFROL0s5MzNVakpyU3lxckpYS2xZWXVrZGtTOGJtdTloWkJIclp2VG9vWTJkMlRpNm9FSmdLdFJKdEJLd0dHaFI1K3UyS2lQWHdFN1UxU0xWWGNTQy81OE8rcloyOFhxR2k4WSswTGg2TDZoN2grTnF0WHowNHVKanFqQmpSSlpjcmNVc2w3ZjhidWo4M0NIYk8ySk9CeHh2VDAvdks1UGo0dTFwWkNVeHJlaHZZR3JZU2hvSldBTm9ZZWZudG1XajE4Qk8yTlVDanBFL0U1NjQ4bUg3NldKWlhqeXQxK1dRaTRJN3Q3elJzVk1ySzdGNTluR21OeW9DczJwV2p0d2NSZEY5T3JhM0hUekRCc0xQZ1QrL2krTWlhc1g3QXJSV0VxTEJnZHRCSUdoMVlDMmdCNitNQXlsUjQrZ3ZaR3JEMTRlOFcydUlKeUtkNG1vQWh4czdkNGQxcjNoUk82R0xvczBCeEhybVV2K09WOFZuRTFSdE1OaTBNUkh4ZnJuMTRlTUs2M3I2SExBbEFIV2dramdWWUNXaHQ2K0tCbUVqMTg3c2NmZjJ6b01oZ3BjWTE4eWUrWFA5NTZyZjZ4ZHJhYVU0UWQrS0Fvb3E3M0dCYzJJUTgrUm8zUDhjRVBPcXBybFVmaXNuTkxxd2QzOFJBSnVHMWRWR2l1R3BueW05M3hML3g0cGtJaXIzK2drcWxUblRXL0c5QW96ZGF2c2FyRUVGSWhrVzg5bThZd1RPOGdGd0VQVlFrTUQ2MUVxME1yQWNZQlBmejJ3cng2K0FqYTljc3JxM25wcDdOYnp0eHR3bEE3UlNqcS9zZFBQZmdmbUJEMVI2YitITW1EZjlialJucHBRa1pwL3hCM2UydGhteFFSSG91NFJ2N1doc3RyRHQ1dVFtb1pxczdYQU5XNTZham1WS1dZNUtMczR1cW9VSGNzWGdYRFFpdlJGdEJLZ0JGQUQ3OGRNYThlUHFiSDYxRXRWVXhjY2VUYzdVTDlGMitHSVlSQ3ZXMHZHUDF0Tkk5RERRcnJzT2Y5a2JaV0FnT1VDcHFzcGxZNS9hdGp4MjdrNnQ5SUdkVzV6ZFJUbFFROHpvaHVudHZlR1c0bE12WWNNR0N1MEVvWUM3UVMwTXJRdzRlSFRLMkhqNkJkVzA1SjlkUXZqOFdrRk90NXJQNDVGV0RPR0thK0Q3MXJSOGVESHozaDVXelY1bVdDSmlrVjE3NzY2L2x0NTlMMVBJYnEzUGJxcjBvVGV2djh2bkNJczUyb3pjc0U3UjFhQ2VPQ1ZnSmFEWHI0b00ya2V2aVlIbDlIV1ZYdEsydlBuN3FacjM4b1EydHlCYlFUOVgvb3haVzFLYmtWd3lNOE1meHZoT1FLMWJ0L1h0bHlKazEvUWlsVTU3WlgveHQrcjdDcXZGbzJ0S3NIVnE1Q1cwSXJZWFRRU2tEclFBOGY5RENwSGo2QzlqcSsySDc5anhNcFNoVm1IMENUTUlSa0ZGVVJRb1ozOHpKMFdVRGI2djIzdnR1YlVJczlsazJCaW1ZU3M4b3RoYnlvVUhkRGx3WGFFYlFTSmdTdEJEd085UERoa1JoaER4OUIrMzBNdzJ3L2w3NXcvVVhzOGdLUFJFVXpGNU1LZ3p6dHV2ZzZZcFRXU0RBTWMraHExcHhWWjNCNU5pRktGWE1pUGpleWszT1FoeDEyWm9iV2hsYkNGS0dWZ0daQUR4K2F4OWg2K01hN2czd2J1NUJVdUhqOVJYMlBvSVpESXhoQ0ZxdzlmeW9oejlBRmdmdVNjeXZmM2hDajd4RlVaNlBHRUxKNDNjV2JHZVdHTGdpWVA3UVNKZ3F0QkR3cTlQQ2gyWXlxaDQrZ25SQkNLcXBsMys5SktLcXNOWFJCd0ZSVjFzaS8zUk5mSXNaWHlQQVVTdnJYUTRrcGVaV0dMZ2cwUjJaeDlkcER0MnRrOWUyZEM5QUMwRXFZTkxRUzBIVG80Y05qTXA0ZVBvSjJRZ2c1R3BmOWIyd1dYVTl1aXJZdkQ1Z2NocEJqMTNQMlhjNHdkRUdBWEVvcVhIc29zWjVaY0tqT3hrNUZNeHVQSjU5S3lEVjBRY0Njb1pVd2FXZ2xvT25RdzRmSFpEdzlmQVR0SlA1ZTZlTDFsNVMwdmcwYkFacE1TVFB2LzNYbGVscUpvUXZTcnQzSnFYam11NVA2OTE4RkV5RlgwaSt0T1hjN3M4elFCUUh6aEZiQ0RLQ1ZnS1pBRHg5YWhKSDA4TnQ3MEs1UTBtLzlmcm1nUXFyekNCYTZRR04wdmlPRkZkSUZhODhyMFJjMEVCWE5mTEh0ZWs2cFJPY1JWR2ZqcHZQNTVKWFZMTjk4RlVtRG9NV2hsVEJWYUNYZ0VhR0hEODFubEQzODloNjBINDNMamswdDF2Y0k1c3hBWS9SOVI2Nm5sK3k3bkdtQXdnQWhzU2xGSjIvcVRSYUM2bXpjOUgwKzV4TUx6dDdLTjBCaHdLeWhsVEJWYUNYZ0VhR0hEODFubEQzOGRoMjBsMWZMTnAxSXFhcVJHN29nWUxJWTdkRTR1WkwrNDBSeU1WS2V0RG1Ga3Y3elJFcWVuaHRvWUFwMHFsS0p1UGF2azZuSU5RVXRDSzJFYVVNckFVMkdIajQ4THVQcjRiZnJvUDNhM2VMRDE3SXhTd1phRUVQSXlZUzg4NGtZKzI5cnFYbVZmNTlPUlhVMkd3d2hPeSttSjl3ck5YUkJ3SHlnbFRBemFDV2dQdWpoUTRzemVBKy8vUWJ0Tk0xOHZ1MjZCQU8wOERqWStUTjFMd3MxTXVYcWZiZG9MTFJyUXpUTnZMM2hjbFV0cXJQSjBsZVZxcVNLei82NWpxb0VMUUt0aE1sREt3Rk5neDQrdEFEajYrRzMzNkQ5VkVMZTJkczZneVZvOXVGUjZWdjNjaTR4Ly9nTjdFYlRkaTdmS1R3U2w2MTlGTlhadE9pclNrZmlzaTRtRlJxZ01HQjIwRXFZQTdRUzBBVG80VVBMTUxJZWZqc04ybW1hK1h6N2RZek1RaXVoR2ZMK1g3R00vbjFCb1lYUk5MUDJVQ0txczFtaUdmTHRubmhVSlhoTWFDWE1HRm9KMElRZVByUXFBL2J3MjJuUUhwdFNGSys3Q0lwQlJrbG9Ga3JQQ0c1aWRzV0ZSSXo5dDRYNGU2VXhLVVhhUjFHZFRaRytxblR0YnNuVlZBTnZqZ3FtRHEyRStVQXJBUTFDRHg5YWtqSDE4TnRqMEs1UzBTY1Q4c1JTUmQzRERLRXdMZ2ZOeHBDNm8yNjFjdVdSdUd4c0lkdmFHSVk1bjFpUVhhS1ZEaHJWMlhScFY2V2lTdW5KaEZ6Y1JZTm1ReXRoZHRCS2dIN280VU1yTUpZZWZuc00yc3NsOHZPSkJVb1ZiZWlDZ0RtakdYSTV1YWlvUW1yb2dwZzVoWW81ZlROUHBsQVp1aURRV3VSSytueGlnYVJXMFlSekFmUkFLMkgyMEVvQUN6MThhQU9HNnVHM3g2QTl0MFJ5TWFtZzdqRjJzQVJUWjZDNUtJb1FvalVVRjVkV2NxK3d5bUJGYWgvRUV2bXBoTHk2eDFDZFRabStxblRwVG1HSjJHQTdvNEtwUXl0aGJ0QktRRDNRdzRlV1p6UTkvUFlZdEIrNGtsbFpvelVjUzZFK3cyUFQvaGFWVjh1TzZpWXJoaGExNjJKNnVVUmU5eGlxczZuVC9nUkxxMlFIcm1RWnJqeGcydEJLbUNPMEVxQUhldmpRT295aWg5OGVnL1k5bHpLMEQyR3BDencrZmRlRmcraER0TEkvVDZacUgwSjFOblg2cXRLMnMybUdLUXlZUHJRU1pnaXRCT2lESGo2MEN1UG80YmU3b0wyd3ZPWmFtbTZLVWRScGFCSGFYNlE0UFY4MmFESEZGZEtMZDNRVGVLSTZtd0h0RC9GQ1VrRXA1cjdDbzBNclliN1FTa0FkNk9GRGE5TFR3Mi9qSlRudExtamZlZUdlbnFNVVpzNUFpOUQrSXVGYTBhcjJ4MmJxT1lycWJBNzBWS1dkRjlJTlZCZ3dZV2dsekJkYUNhZ0RQWHhvVFhvYW5MOVA2VXpqYWszdExtai9WOC8xRzRFVnRCenNPZE9HOUMwb3d2dHZMblNxMHQ3TE92TWVBUnFEVnNLY29aVUFEZWpoUSt2U2FYQzJuMi9UVWNMMkZiVG5sa3IwNWZyRElCeTBJSHlkMmtoQmVVMWFBYXF6R2RQK0tPOFZWdVdYMVJpb01HQ1MwRXFZTzdRU2NCOTYrTkQ2dEw5T0dVVlZPU1hWYmZieTdTdG9UOG10Rk5kb3BaQmxNQTRITFF4ZnFEYVJVVmhkVmlXcmV3elYyYnpVL1RERk5ZclV2RXFERlFaTUVGb0o4NGRXQWdoQkR4L2FTTjB2bEZTdVNzeXFhTE1YYjE5QmUxcSt1RXBhZHlzSTFHaG9ZZmhLdFpITW9xcXlxcm9wUU5ycXZmZHhzY2JvZmV2VC9qaXJwSXEwQXJIaHlnT214NEN0QkxRSnRCSndIM3I0MFBxMHYxSlNtZkpPVG5tYnZYdzdDdHBwbWtrdkVOZklsSFVQRytQK2pVRWVkcTMzNUtIZTlpNjJvdFo3L3NjM2MyQUFsMVB2aDJMa2hUZk9iNVJaeWlpcTByNUN0OG1iYjI4bHVQRDF4S09manZGd3RHeTlWeGthN3NIbk5xbDlidFhtd3FDVlVmdlRsTlFxMHZJckdhU05nQ1l6VkN2eG1BSTliRnYyQ2RGS2dIa3pvUjUrczlsYThIMWNyQnMrcDgwcTQ1eGhRVi9PN2gzbTQvQ292Mmo4TVVpRHRMOVJNb1VxTmErU3B0dW93V2xIUWJ1NFJuNDNYMno4RGZtUThBNjNmcDcyMFZNOVd1UEpLVUwrV2hLZC90dFRQNzdVWDMwVlQvNTFSdHI2bWJtYlpnM3Uwa0Y5SnBkRExablUxY2FDM3hyRnFBK1hRNjE5SldycjBtRS96TzJuOXdSSGEySENtcW1iM2hqU3dhRVY0NlhIWWxiWENPT2xVTkozY2lvTVVwMS9maVhLeTlscVJIZXZXejlQbXg3bDM0eG5tQjdsWDd2N3hlb2RMK3hjTmtMM1VSNkgrdnI1UGljK0gvZmRpMzBiZmFyV2F5NE1YeGwxcWhKRFNGcCtsVlNtYXBXWEE3Tmp3RlpDaTVPTjhNU0tjY3VtZGhzZTRkbm95VXVmakxpMmFzcWdNUGVHVDN0NmNLZmxNeUxmbTlaOXlhU3VEWitKVmdMTW5xbjA4QWtoZllKYzVYdm1WbTEvL3U2Nm1VMzhGVDgzbTYvbTlNbmErTXc3VXlMcU82Y0ZLMlAvWUxkR1N6aG5lT2RsMDdyZCtubmFsN043Ti9Hdk1QNFlwSEg2R3B6TVlvbk9JcXpXd211Ymx6RUdOVEpsYm1uZGJBRnMvVGFtRU12UHpXYm5zaEY4SHVmanAzdDRPbG0rc3ZhOHFrWEhiMllPQ29nTWNDYUV2RDYreTc2WWpKUzhTa0tJbFlqbjZXUkZDRkVQVG5mMnROdXdhRWovRUxjT2pwWnZiYmpNSHB6UTJ6ZlV4NkZhcXBBcFZRb2wzYndDY0NoS3dPZFlDbmsyRm9KdmRzZHJEWXUrL1dURUsyTkMyZUxkekN4YmYvU08xcS8vTUsrZnU0UGw3T2lnaVgwNityNndwVko3L1pKeFlOOUc3RExTbWxRMGsxVnNnT29zNG5QVmc4UU8xc0p0N3d3ZjJ5dGx6ZytuSDZtV1NtcVZRajVYeUNjNnR3VUlJZVROU1YzZmZqS0NyUVhuRXdzYXlFM2FxczJGVVZSR25hcVVXeXFSSzFXVzdlbktCYzFtcUZaQzE1aWVQdEVSSHRFUkhobUZWWDV6dHpadzVxQXc5eStlNjgzbFVFYytHVFA1OC8rT1hzK3A3OHdKZlh4bkRBd2doTnpPS3Y5dWIwSjlwNkdWZ1BiQUpIcjRyQnFaa3MvajhIbWM3QkpKdzJlR2V0dFA2Tk54NmdEL0hwMmMyU09UKy9rdFduZFJxYThLdDJCbGxNZ1VEWmZReVVZWUZYcC9WSEhIbzJ5eStEZ3hpTEhRYVhBS3k2VlZVcm16WFZ0TUgyaEhqWnBVcml3b2x4cTZGSTN3Y3JMaTgrNVBmNWczS29UTDRiejQ0eGxDU0dTQXM2dWRxRXFxa0NsVVNsVzlWMXlLSW53dVJ5VGcybG9LcnQwdHlTK3ZrMFBWemxLd2NrNGY5dWVZNUtJVDhYbnN6NUxhKzVHRFRFRmJDTGhMcDNSN2QxbzNJWjlMQ0hsall2amhhMW5zbVlPNmRGZ3l1WkVSL1VleWNzZDFyU00vL1h0TDNUejlQRC9xUm5ycGxkUmk5YU5qZW5yUGpnNWlmMTU3NkxhUlJ1ekVLSzhTWmtkRjA2MmFzWFB4aEhBZVYvL25lT3hHcm8rTGRXY3ZlL2FmdlFKZEc2NFhaMi9seDJwOGpkbHJ0dFlQbWxidnZ6bmp3WVh0dDRXRDQrK1ZKdWZxejZ2VXFzMkZjVlJHN1krZ29MeEczdHdSUTJodldydVYrT2lwSG5LbFNxbGlkQ2RqVXhURjUzTGtTdFczZXhJSUlkT2pBdGpqcDIvbU5meWNQaTQyN0pmZVFzamJ0M3pVd0hmMlg2bmJldWhTMVYvSDBVcEFPMkVTUFh5V1ZLN3VjdGVaRC9MMTgzMGNyWVhsMWJLTFNZVmpldnFNN3VIdDVXeWw5YnYyVm9JK25WMHZKQlhxUG0wTFZrWjF6MFN6aEE1V0FvbE15ZGFzY2IxODJVbjROelBLNHRKS05IK1hJa1RJNTRvRTNBcUo5a3M4Wmd4aU5MUWJuR0t4dExwV1QxK3VOYlNqb0wxR3BpeW8wS3JTUmpjUWR5NnhZT0E3K3c5OS9BUTc3UFRDaU00M004cFc3Yis1WUV6b2l5T0RIK21waHIxL1FPdjYrc3VDS0hZOURFMHppOWRmVkI5WHF1NWYzcDRaMG1sWC94SHNTN051WlphckwrY3R2a2hNOStra011V0V6NDVjL2VISkRvNldmQjVueTF2RHVpL2F5VllHRjF2UmhrVkQyTk5TY2lzLzNSclhzb1ZwVVViM3ZUSS9TaFdUVzZxMXIwOUx2dTByNS9SbXJ4bU5DdkcyLythRmh1YXh2N3NwVml0b1Z6eW9jZW9mTk1tVTlOUXZqOFd0bm1KdkpiQ3g0Rzk3WjNqa29sMTY3NDIxYW5OaEhKVlIrelBOSzZ2UjZ1Z0ExS2UxVzRtbFV5SXNoUTExb3RMeXhkL3VTWEMzdHhnVjZjVWU2ZEhKWmUvN0k5VW5MRnAzTWJQdVhJRE5wMVBsU3RYbUpkRjhIa2ZJNSs1WU5pSnkwYTZ5Nm9ibVh1cHRSdFRRU2tCN1lCSTlmSmE2eTYyc1czT2ZIdHhKcy91dFZpdFhYYjFiZlA1MndjbUUzTE8zOG1YMURFaTFZR1ZVZC92VkphUUlLZDA2aDcyN3JLSVp6b1A3ekYxOEhaWDc1bW4rTGh2TTM4bXBDSGxsdTliVFBtWU1ZalMwdjFmc25mYTJlZTEyRkxUbmxFaWsrdTVyR1p1RWpMTCtiKys3L08ya0RvNlcvMmZ2dnVPYXV0NC9nSitiblFCaGg2MGdNc1NKRS9kbzNiUERVYXQyYW9mYVlmdnJibTJyYmRVT082emFiV3Y3dGJaYXQ5YTY5eDZvNEFLVlBXVkRRdGI5L1hFaGhpU0VBQmszeWVmOWg2L2s1aVljSWVjNTU3bjNERUxJWjA4bFhjNjQyNExQTVJqQlBuOWN4MGNHdDJjZUg3cVNkL0o2SWZPWTBrdWU1NC92cERzL3M2anEvZitkKzNYZjlmaHduLzRkZ281ZExUaVhWcng4ODJXNVVxM1NhTldtZWdtRE80WGUzeTJNRUhMeDF0Mk54MDBQbU9GeU9Gd09KZVJ6SlVJZW44c3h2aHllVzFJelplbmVnNStNNTNLbzlxSFNyNS9wLytSWGgzZ2NhdDFyOXdYNWlKa3JmOU0vM2FkQWsremVNb3VxVE42bWRncTY2cVBSMWoySUQvY1ozU09pcGxhdFZHdVpxMlA3azNNZTdCZEZDTG1TVWFLN1FFNVJsSURIOFJEeE5wKzRjNnVnMG5iaGdzSEN5bGhUcTg0cnFZbG9hakVlQUR0RUNZcVEwcXBhcFZxcjFtaDFIYzI3RlFxRlNzUGpjb1I4THROL2ZXNU1ndTVlZCtkSXY4NlJmcnBQV0g4azNTQnBKNFF3TTJMV3YzNC9JYVN0elBPM0JVUEhmZml2bVdJMG1hQWlTb0RMYzVZZXZuNUtiR2FpU25wZXhabWJSYWV1RjU2NlVYQXVyZGpDa1NQV3FveTZtcTRySVUySVdxTmw0cGorUW5jVVJiaW1wb0lxVllZRmJuME9Zc2x2d0NIa1NuVmVTWTBGSjFxQkd5WHRHVVZWUnZXRFl0ODFPTUo4V1NjdDNuMW95UVNSZ1B2Yi9odm4wb283aFB2K2ZmUldUYTFhcmRIcVgzYUtEUEppTHVIbmw5WnNPWmxCVVlUSDVmQzVISW1RcDk5WmVXVlNGLzJiZ1JSRmVyWVA2QjByNjU4UVBLeExhSEREUlNseTdsWXYyNWo4M2E1VTVucmVxQjRSbnovVk43T282ck4va2hmOGRNSjh5Wm1rL2ZDVnZNWHJEWWUrbXplNlI0VCtHT05LdWNySFE4QmNlcFNLQlpGQlhyb3BQZVhWeXFWUDlOR2QrY0gvemgxSnpXL1d6N0k1aXNJdUk3YVdsbGR1bityc08yMk55ZU5ubHo4WUhTSWxoTXhiZmV5UGd6ZU5UM2pqNFc2dlA5eU5lUndiNmoxdlhFY21KOWZTZEhoOS83NWZoK0Nsai9jUjhEaURPb1V3NCtHTlBUb2s1dEVoTVlZLy9XWVJrN1RiSWx5d3FESWFWU1dha0ZzRkZiM2paTmI4S2VDaWJCMGxKQS8vekR5SUQvZTV1bW9LMDhmdFBHK0QvdTFvbWJmb3hRbWRtY2Y3azNPTEt1UVJBWjc5T2dReFJ4cGJDL3F2bzdlUzRpNi9QS2x6enQzcXI3ZGRNVitNYW9YSy9BbUlFdUR5V043RDMvN2VxSWdBVDRWS3JkYlF1a3Q0Q1cxOGp5NmR3T055UkFLdS9rcG03WjVlZDd1K2ZiZUVWU3FqK1JKS2hEdytqL1BOdGlzYUxkMGwwbjlZMTFCQ3lKMkN5bzNIYnhzVWhzdWgrRHhPYWNQQlFkYktRYjdabm1MNXI4VldUQVdjSnBjbnNCWTNTdHJ0ZGlIRUtrN2ZMSnIrNmI0cWhXclB4UnhDeUlvZEtTdDJtUGl5VGtxS1pOclg5THlLWjFjZU1UNGh5RWY4N2JNREh1b2ZwWDl3U09mUU04c2ZORDQ1SmJQMHl5MlgxKzYvb1QvOHBtTWJQNlp2VVd0MDVhd3hSUlhObmxrVTV1OXhuNmxsZFlWOHJrSGhaVDdpKzN6dW5ibDZWMnB6ZnhhNGdHeDdoVWpqZVZtTW9uSUZrN1FYbGN0Tm5xTi9NZHZIUTZCL0NWbW5WMHhncjVoQU16LzlTa2FKZ01mMTloQkl4WHl4M2tCY1hadktzRmE0WUxDOE11YmN0ZE9mSHB5ZDNhSUVzeUFjSVdUdnhSejlqSjBpNUx0NWc3dzlCSVNRdE55S1VRdDNxalRhSFF0SE1hK3UzcFc2ZEdOeVk1LzUyaThueTZwcnY5NTJwYkVRcEx2ZlplRmNjVVFKY0dFczcrRUhlb3U2UlBrWkhQUVM4L3ZYTCtlV21ubHZyMitqWFNxYllKWEthRWtKWC9qK09DSGs3emZ1WjQ1OHYvdnFKMzlmTkY4MmgrUWc5bGRRaGp2dDFsWmdPTjJGN1RhZHZOT2F0NHNGM09mSGRIeG5XbmZta2hzaDVHWnVlWXpaelZvZi9tVFB0ZXd5ZzRPNmJSalBwald4SEk2T3YxZkxGMUVzS0pQZjBidkVHQnZtN2VzcFpDcnorYlJpUW9pWGhDOFZDN3BFK1FVNDhVNlBicWRLcm5yMzk3TmVZdjdVZ2UxQy9DUlNpWUJuMlNia2pUR2FxbXB2OSthbFd6QnV6U0RITnBaZFhOM2pwWTFLdFZhanBkK2Vrc2pjb3FkcHN1REhFM3N1NWtRSFN6T0xxbWlhRmd0NXpPeVNjcU4rZkN2RGhVbnNySXg1SlU0V3ljRnlINjQ3VnlsWHpSd2FFK2J2SVpVSW1xdzQ1dGt0U2t5dTMvcHg3ZjRiK3NjL25ORnpVbElrOC9qMU5TZFZHdTE5WFVQSDlHeERDRkdxdFg4Y1RJdXZYODh5djdUR0lEbFhhK2tQL3pRMzlkUkRXTGNaa3VXN0RTRktBRXRZdlV2QThoNitXTURUYW1tRlNzTk1qcE5LQk16QW5DcTVpbG05UWlTd2FBMGQ4MXBUR1JzclliVkN4ZHhwYnl2ejh2RVE4TGtjSm9JUlFuYWV6ZlFVMVdXUjFRbzFiZmlCRHN0QjdLK29IRnUrV1Z0K0thdXZ3ejNZTjVMSDVTaVVHclZXcTYyZlJwSmZLcjk0dXlWenp3Z2g3MC92K1pyZWpvNmZiN3EwOTJMMnJnL0dFRUp1NVZlMEM1WVdsU3NPWHM3ZGRTNXIzcmlPek5EY0h0RUJQRTZENFVRQ1BwZVpnS2RVYTY5a2xGajRvMSthMkxsRGhPK2NGWWNOdDl1eHdJWmp0K2F0UHFaN3V2bnRFUk9USWdraDc2dzlzMW12dy9IN0swT054d3l6Q0VXemNQa1R4MHJMSzk5K0puUHBob3VKMFFGOVlnTjd4OHI2ZGdpS2xIbHhPQzM1UmRsMFVXaG02UmZtd1VQOW9zUUNFM0hTMzB2SVBCalFNZGhEWkdJcjBaaFFiMmF1cVZxalRjMHNIZkRhbG1xRm1rbjFUMy94QUxOKzFTOTdyNi9ZbmlMZ2NiUmF1ckJjUVFpSkRwYnFCdE11M1hCeHo4VWNIb2ZhOXQ0b2pWYjd5azhuLzZ2Zi84bnE0Y0lrVmxSR282ckU4anNxMEJyNXBmSlZ1MUsvMkh5cFc3djZLQkVmRkIwaWJWbUgzdFpSZ3RHemZRRFRyYXlVcS9TejRyY21KNzR6dGJ2dTZjYTNSakF0TC9OVXdPTWNXVHBCOStyODFjY0t5K1UwVFpqaHFicGxYMC9mS0dwc0ZUcS8raERVV044R1VRTFl6THBkQXBiMzhIdSsvSTl1WG5xNHYwZldta2VaYVc1SnIyNW1EZ3A0bkZzL1BzSTh2dlROdzlwR0ZuN21jaWdCanlzUjh2cSt1dG00SXJlbU1wb3ZvWStIb1BUUHgwdi9mRnovTFJlL2ZsajNPT0x4UDdJYkRtOXhZQTVpYzBZQnB4QjMycTNPUkJCblUyYTFhRWF2aFByclNUb2JqOTErZU1tZWxuM2dHMnRPeFlaNVQwcUt2SlpkOXR6S0l3Y3Y1NDN1RWNHOGxGZFNNMnJoenB1NUZjelRibEgrVElYNS9kVmhqWDFhOHUyN3pkcERaV1QzOEN2ZlRuNzlsMU9yZDZVMmEzNTNuMWpaNGhtOWRFODdSTlQ5VHFZTWFOZXovYjJCeEYyai9KdnpxWGFuOTgyaXhuOVBDT2tkRTNqcWl3Y2NYQ29XVUdxMHAyNFVucjVSNkNXK0lmTVJkNHZ5bnp5ZzNlZ2VFVjRTUWJNK0o4dTRPMjdWNnV4VFA1VTlmKzFNWmdXWHhpeVlaSHEvdC8vNytlU2puKzNYUGRVdG85SXZQa2kzNHJTSGtKZVNVYUkvRW16MTNJSE1GZmNUMXdyZS9mME1JV1R1dUk0ZElud0lJYnMvSERONXlaNE54MjdiSWx5WXhJckthUFJYTmR5TUYxeU9saWJuMDRzdnBCZXZQWEJUNWkzdTFOYnZ3WDZSRS90RStuZ0ttL1U1dG80U2pOa2pPekFQTmg2N3BadjFQV05JekVlemVobWNxY3ZZVFZyeWVKK29JQytEZzBQZjJuYndjcDdKODNWeFNjQXpmWThPVVFMWXoxcGRBcGIzOE0zMG44VUM3cXhoc2ZvVmhGa3cwanlUeTArMnBqS2FLYUZFeUh0eWVGeVRSVExnMkJ6RXRveStXWFliNk9GR1NidUpJV1FzcXRHa3NldHFMVVlUOHNhYVU3dk9adjI4NTVwYVN6T2hnWGxKSXVUcGFnc2haUEg2OHhQNnRJMDA2aTdvMjNZcW83a0Y4Qkx6Vno0L1lNckFkazk5ZGVpV3hZdHE5SXdKN0dscWxxOXUyVWtuWWZqRktqVzdaNDg3b1BTV0dLVUpxWkNyS3VTcXRMeUtEY2R2eTd4Rms1SWladzJMalEzemxrb0VsdXkxVmxTdU1EekVwdXBzeHFTK2tickhVd1pHcDJhVmZiRHVIUFAwOGZ0aW1hVWN5NnFWanl6YnA5YlNZWDZTRHgvdHlieTYrM3oyeG1OMWk3NVlQVnlZeEk3S2FQaEhMYTV3OTZya0ptaENxaFRxS2tYbHJZTEtyYWN6ZkQxUGp1dlpadmFvK0xnd0g2K0dTencweGc1UndrUEltemFvYmtMNzRNNmhKeiticEhzcE5iTTBLc2hMWEQrbTV1dXRWd2doSDgzcXhRd3VuZjNONGJNM2k1NGRuZkRNNkxxYzMveDI2d1o0SENxMGZqMUw0OHljZ1NnQmJHYmRMZ0hMZS9nbWVYc0lQcG5WZTg2b0RuNWV3cHU1NWJyakc0N2RZbkp5UHBjelpXQTBNd3Z2cjZQcGhOU3RDdWtoNHB0Y2VkN3FsZEhiUTdEMDhUNVBqNGhueHZWODlrL3lxdy9XM1R6L2NOMDV1Vkx6NmdOZC9CdVo5dUx3SE1TV0hOYkRkNk9rWGE1azlXNFFQKys1TGhIeTVFcTFSa3ZmM3pWOFhPODJyZi9NNnpubDEzUHVCWUxja3BvZmRsOVZxclVWRGRldEthcFFkSnI3OTZORFl1TERmUVI4RTZNUWMrNVdMOTk4MmZLZlcxNnQ5SzZmeERLa2MrakZieDUrZnVYUjMwMnRzTzI2REp1THhyYldCRUpJWWJuaSs5M1hmdHB6UFM3TXUzZXNyRStzckcrSG9JNXQvSGpjUnB0YysyL3UwdmZWemZxVFRuK1lQMmhBUWpEVCtUNnF0eGp5aXhNNlBUczZ3Y3puUE55L25mN1ROeDd1dG5iL2pWc0ZsU01Ud3o5L3FpOXpjTzMrRysyQ3BkRWgwdjk3c0NzenRheTRRdkhFbHdkMXJiUXR3Z1ZiR1ZZbGJQZm9ua3FyYXRjZXZQbkhvYlRvWUsvZXNiSitIWUo2eDhxNlJQa0xHcC8zYm9jb01XTm9qTFQrbG1CVWtKZityZkwxUjlMbnJEaDhkTmxFWnNJbk0zeFhYbHYzN1MycFZPU1gxbFRwTGZ6KzQzOVh1UnlPWEtsV2E3UUxKblV4MzRXTkRwRUs5TGFSTTNrT29nUTRxWlowQ2RqZHc5ZW4rMS9FaC91OE1ibHVpNW1LR3BWdUNONXpLNCtXVnl0VkdxMlBoNEJKMm10cTFUTStQK0NRRXVyVzNUaDF2VkMzVDF2eTdic0wvM2VPRVBMMGlQakdrbllINWlDMjU3QWV2aHNsN1d4ZWVKQVFzbnpMdlcra2w1aHY5ZloxZUxld2hEYStWekpLQ1NFMFRjOGYxNUc1Q3Mra0Fjd011clM4OHZxRE5DSGt2L1BabHQ4aDEvZnYrYXdmZDEvNzhZWEJiV1dlekg5bjdTdERSL1VJZjM3bDBZcW1Wc1g4ZGtlS3lUazVveGZ1L1BkOHR1NDQyK2UwRzJseUsxMlhSemQxMjBlanBWT3p5bEt6eXRZZlNaZjVpS09EcFEvMmpYcW9YMVN3cWFGaWNxVzlmNTlwZVJYRkZmZHUzRlVyNnJvSTJjVlYra3NwMG9aUEFBQWdBRWxFUVZTbjNEVjdoeWNwVHNaMDYrOVdLSmltVGlUZ2ZqV24vL2hGLy83MDRtRGRKTlg1NHp2cHJ6WlAwMlRHWi92N2RRamFjdklPYzhYYTF1R0N3YzdLNkVTZE03QTZMVTNmekt1NG1WZXg4Zmp0UUc5eGRJalhwRDVSRC9TTmJDTXpzWGVhcmFNRVJjakxFenZySDFteFBTVTZXRHE2Wjkwb1VOM3k5ZlBHZFp3M3JxUCttUnZmR21Id2Fmb3J5VDg2Sk1aODBxNGIrTXBjTEFqMWsrUWFEUTlHbEFBMnMyNlhnT1U5ZklxUURoRStBeEpDaGllR2pld2VvVHRPMDJUWHVjd3Z0MXplY3pFbmU4Mmp1dVBmUHRlL1RhRFhSK3ZOTFVWcHJEV1YwWHdKdjlwNjViOEwyWCsrZGg5emNNT3hXODBxbUoxekVQdXpXdy9malpKMmhjcXRnL2lqUTJJZXV5KzJXVytadkdSUGl5dk0zdVNjenZQKy92eXBKTjE4djBlSHhQU05ENXIrNmY1VE53ck52REhJUjV5a3Q3MnFiLzBreHZod1gvMzduQUZTYzlPTVdjRHdlbkN0U3NOTWJvY215Wldhak1LcWpNS3EvWmR5WDE5emFrUml4SXloN2Z0MUNQSVM4M1ZMdnRtL1QzWms2UVQ5QVdsdDZ6ZFlYajEza1A3dE1wbTN1VzhtTXpHc1dxRk96U29iMkxGdUo1Vnh2ZHYwcjkrMzJhU1Avam9mSUJYOS91cXdLeGtsejY4OGF1VmRqaHZIanNwb1dKVVVTaldxRWloVW1xemlxcXppcW9PWDg5Nzg3ZlI5WFVObkRvMFoyREZFS2hGNDFDOW9iT3NvTWJaWG03ajYyMUNNLy92NTVLU2tTRjNTYnNrWS9wWVoxaVZVLytuZ1RpSHJEcWZiNkdlWmh5Z0J0bVpKbDRETlBmeSs4YkxkSDQ3MUVoc3VXSHU3b0hMa2V6djBCNG96NHNOOW5od2V6K1ZRSXhMRG0vV0RXbHdaTFNtaFdNQWRXNzl1L09nZWJaaEo4cm90MW45OFliQkNMOTZtWnBXKzlkc1ovWSt5Y3c1aVl5WjYrUGI1d1c2VXROZWF1T2pPN3ZrdXRxRnRhcUliaDlLZmF0UnlsWExWbkJWSGRwN04rbkgrSU9hbVlydGc2ZUtadllhL3U4UE11eDd1Mzg1Zy9EQmorZXkrVmlpVC9SZ05ubkh6TyszTWQ2NzUzNnZxV3ZXbWs3ZTNuTG9UNWkvcEV4dVVGQzlMaXBQMWpBbFVtT2lPMjdZNnh6ZnNuZXUwTlhXTHp5U3BtTS9zNTN6d2NxN01SOHg4SzVqWmVoL042bjMvT3pzSUlVcVZScW5XdGduMDNQYmVLT2JHKzQ0em1hdDJwbDVlTVprUTBxbXQzMjhMaHNZL3U5NCtZN0hZVVJtTkJyN2FmWkFGMkUrTHBxSEtsZXJ0WnpKM25Na004aEgzaldlaVJGQXYyMGVKVng0d3ZRaWxqcWgrTHU3My8xNzk5SjlrUXNoblR5WXg5NzVtZkxiLzFJM0NGeHFPcWJIYytONXREWjQ2S21sSGxJQ1dzSGFYZ00wOS9CUFhDcTlsbC9XcW4yMnVHMmRYV0NZM3p0Z0pJVS9jSDhmbFVJUVFYVmVjeTZGRWZHNlRrejVhWEJrdEtlR1lubTA4NjdQNmZrYTNHVVoyYjNCOXdjeitqbmJMUVd6SllUMThOMHJhVFN6eXd2YXZSUjBPUmVhUDcvVDExaXRXV1ZWbTZySzlHK3FYczFyejBwRDRjQjhQRVcvbGp0UlZ1MUoxQjV0N1BjeU16U2Z2bkxwZStPdkxRNFluaHVlVjFNejhmTDhGYjNKQjZ1WXNNdVFlNmh0dEM3cnBXcHJPS3E3T0tyNjE1ZFNkUUc5Um1KL0VSSVMwY1hYKzcwSzIvcGJzdldObGdkNGlRc2pwRzRYNjYxM0ZoZm0wRHpXOVJ2VGNjUjJaNmErYlR0eCs3YUZ1aEpBdnQxeCthV0puSVo4N01DR1lRNUhVckRMbTZzQzYxKzVqTXZiVXpOSkhQOXYveDZ2RG1LY2FMVDNqOC8zbU0zYnJoZ3NXUWxWeU03U0ZVWUltSkw5TXZ1bmtuVzJuTXdLOXhXSCtrbnVyRGV2NmdOYUxFdjA3QkEzcEhHcitITEd3TG1rdnIxR201VlVRUW5TamNuSktxdFB5S2hyYnpzM0FyR0V4ZXk3azVOVnZhdFU3SmxBM2VKNm1DVVdSOGIzYmlnVmN5NmNESUVvQSs3U3FTNkRXMG9TbUNhSHV2WmROUGZ3L0Q2ZjFpZ25NTHE3KzVPOEwvNTdMU3EvZjNVMGZwejVNL2QvUEovZGV6UDU0Vm05ZE5mY1U4eSt2bUR6L3U2UDZvOXp0WE1MdTBRRXBtYVhNeHVscHVSVzFhZzJ6dFMyenVNYjE3REptMkJGenpxMzhSdStRMnprSHNRKzdCUnczU3RyNVhLcFczZkRYeWpSM3JQZnM2SVF2Wi9kckgrSTkvN3RqRnB6ZURKRkJYbjNpWk14YWp0YjlaSDE1cFRVajM5djU4cVRPWjI4VzVUZTFMOEtPTTVtcjY2c3VJZVR0S2QyVDRtV0VrSVYvbkQyZlhxdzcvc29EWFpyc01MR0tSTWd0cjJIMW5DdkhvT3YvdGF3aTBqU3RVR3JLYTVSY0RxWFcyclU2UC9yWmZ2MDU3ZjkrTUlhNXRMendqN1A2N2VqaUdiM2VucHBvL0hZUEllK2xDWjJaalZYK09YNTc4Y3hleko3SnYreTlQckJqeU94dkRqRVorLzFkdy81K2M3aVBoNEJaZkdYVXdwMXpSblVZMjZ0dVROcDd2NS9WYlIzWEdDdUdDM1pXUmc4UlQxbXR0T0JFY0JWTWZMQThTaENpVUtyTHE1VmNEa2VqYlJoMXJSY2wzcDNXZzNsd003ZGNvNlZOanNRUkMrb2ExbG5EWW9kMUNXUG1uek5IdnBzN3FGS3VDclZnYnllWnQraWJaL3JmS2FnYTlNYlc4aG9sSVVTM2dQT0Y5T0lLdVdwd3B4QlBNZitSUWUxLzNudmR3c0lqU2dCTHRiUkx3S0dNN3N5eHFZZS81MExPS3orZFdMa2pWYUhTaE5mdisyQkF0NlJsUlkxeTNlSDBmNDdmZnVXQnJycWRJOXVIU25kOU1HYmpzZHN2L1hEY1lFZDBuZFpVeGlaTCtQYmFNMit2UGRNM1huWjA2VVNGU3IzZ3h4TjdMdWFrZlQ4dE9rVEtyRGtYRis1eks3OGk2WlZOVlFwTHB5cllKd2V4QTRtdzZRME9yTUs1ZjAzTkl1UnpqZTVRc2FVK205RStSUHJ4ck43TVNqYnJEcVVkdjlaRWw3MVovT3NYdnJMMUhvTTBJVjhZcmYwWUtmUDBFUEhsdFdxVlJzdmxVT2w1RllTUXExbWxGMi9kMVoxVFhyL0k1SzM4U3YzajE3TExJZ0k4Q1NGQ0hyZHRvS2VRejVVSWVTbVpwU29OU3hKanc2K1dWQ0lvcjJsaUVUNVhacUtxVVkwY040RkRrVWlaVjY4WVdaKzR3S1Q0b083UkFjRXoxNVlaOXNsc1c1MUhKSWJyTDNuSzNHWm5icm56dVBmV08yM3NOdnVia3hPWklmRTd6MmFXVml1WjVsbkE0N3oxNitrcVJWMFZlR2RxOTNlbmRXZkd4UldXeVVlOXR6TWl3UFBqK2paNzIrbU1ULzYrWUw2UUxRNFhMSzZNaG45V1gwOWhLYnJqcnNwa29LQWFlOG53cmVFQkhrbHhRYjFqQTVQaWducTBEd2g5N0hjYlJZbGVNWUc2NGFDZmI3cjArc1BkVEo0bXF0L2lLTWhIck50V25SRWI1bTNoei9weWRqK3BSTkFseW0vdTJJNGYvMzBoS1U2bUd3SDcrOEdiVlhMMTRFNGhoSkNYSjNYK1plOTFTMjczSUVxQTQxbTdTeUI3OURlamRZNVoxTU8vbkZGeU9hUEV6QW4rWGtKbU1ZNlN5bHJtaGtTdFdydHlaNG91YVdjODFEOXFaUGZ3NTFZZVBacWFaL1hLYUw2RVRHcjk2OHRET1J5cVUxdS9iNTdwMzJYK0J0MUxFL3EwWmViQUxuKzYzK3dWaHkzOHRkZ3RCN0UyRXoxOCsveGc5MHJhaVdHVlp2czJqbDRTL3BaM1JqTGJwNzJ4NXBSMU0zYUprQmNUV3RkdnVOSlVYYldGQlpPNkdFL25lL1hCcnJyYkNQcld2akxVNUlmOC91b3czV1BwbEY5VWNwWWs3WVpmTGFsRVFJanBpNk51b2FVVDJLUmkvb2pFOE1rRDJ2Vm9IeGdnRmVtMkVoU1oyTGpWdHRYNUQ3MXZtcjRQNnZkUk42TnRvS2R1K3V1SzdWZDRISXE1cnN6bmNaaWVaYVRNODllWGh3N3FGTUtjYzd1Z2NzUzdPeVJDM3JiM1JqRlhCRkl5UzJkOHR0OThqN3cxNFlMRmxkSHd6K3JqS1NEV0RJVEFKaTJxeEI1QzN2MWR3NllPaXU0Vkl3dVFDbjNxbDEreVhaUTRsMVlVTk9PMzJEQ2Z5ZjNiL2JydnhzSkhlcGc4VFhlbi9jQ2wzSzJuTXBndDRucTBEMkRXZVU3THJSalZJOEpnTHFpQjJTTTdNSHNzSDAzTi8yeFRzcERIV1QxM0lIUDdzS2hjOGNQdWEzd3U1K3RuK2duNTNFNXQvV1lPaS9sdGZ4TmJxeUpLQUN0WXUwdmdqRDE4ZlgzcUY1QXptVGtybEpyTEdTWE1uSE9Ka0plZVgrNlF5cmpzaVQ1TTFxRFYwazkrZFVpcGR4OTAzYUUwSmxJOVBUSis4OGs3Tzg1bW12OG9OdVFncldDeWgyOFBicGEwT3h2ZDBwRWJqdDNTM3crbUJYU3paYmljdXJ1Q2s1SWltZDlKY1lVaStmWmRzKysyQ2F2ZkZWZXhlQzkwcVpoUGI1dmo2Rkk0VEpWYzljaW4rN2FmYVRxT0UwS0VQSTYzaHpBMnpIdjY0T2pKQTZKTnJtZ2lFamhUN1ByMHlTVG1ubHRxWnVtKzVGeS8rcVJDd09OUWhEdy90dVBTeC92b2xyeE92bjEzMUhzN2czMGx1ejhjdzB4bHAya3kvZE45VFc2WDJKcHc0VVNWMFVjaWRPZXE1TnFlWDNsMGxkN3dUak9FZks1VXpHOGZLcDAyTUhyeWdPZ1FVK1BNYlJjbHREUXBMRmNVbHVjZlRjM1h2Nk51UUxlSjQ0bHJCVjl1dlV3STZSa1R3Q1R0RzQ3ZE9uZzV6OGRUWUQ1cG56NjRQU0drckZvNS9kTjlTclYyNVhNRHVrYjVNeTh0WG4rK1VxNGloSHkzNitvTEV6b1JRcFkrM21mcnFReWp3UVVOSUVvQUcxaTlTK0NNUFh4OTB3YTJaeDdzVDg0eGZyVldwVWw2WmROell6cCtOTFBYMmdNM1Qxd3JOTG5nWEdzMFdSbW5Eb3llTzdadTM4cGxHNU1OcnZlOSsvdlpUbTM5T2tmNkVVSittRDhvL3RuMUJqMFdGdVlnVmlRMVduamZScHlwNDl0S1FqN0hnclBZNkhaQjVkTmZXenJhcERIMTFZVHdPQlFoeEZzaStHQjYzUjNDQUtub2YvOTMzMTlIMG5lY3pWVGFNZTg5a3BKZldsVmJVNnRXcVJ0ZFRYTDJ5QTVkb3Z3SUlTdDNwRnpOS2pONURvL0xFZkE0SGlJZWowc1J0bzVBdDl0MU9OWnFjajFRSHBlVEVPR1RGQ2ZySFN2ckd4OFVGKzdEREJRM1NkeElMOWwyeG4zd2I3bmU4UGpQbmt4aUxvMi8rdE5KL1YwTVo0K01ueldzd1JvcXZXSUNKdytvYTE4WHJ6OVBDTkhkSE9Eek9KM2ErcjAxSlZHWHNhODdsUGJzdDBmRzlHenowNHVEZGJPOEtJcjgvc3F3NGUvdXNHUUlXY3ZDaFJOVlJ0LzZSQWpjRUllaTRzSzhrK0tEa3VKa2ZXSmxDVzE4K2J4R1czYTdSUWtCcis0SFphOTVWS0NYUEVRSDEwMld5UzgxM0VTOVdlYXRPcHBWWFAzNlExMmZHNVBBSERsOEpXL0Y5aXZNNDhYcnp6ODVQTTVUekEvMmxmd3dmOURrSlh1Yi9FQkVDWEE0NjNZSm5MZUhUd2lKRGZWK1pIQTBjNEYrL1JIVDIwQm9hZkx0anBTTngyNVYxNnJ0WHhsN3h3VCs5TUpnNXZIZWl6bnYvSDdHNElSYWxXYm1GL3RQZi9HZ2dNY0o4Wk44L0Zodi9SM2oyWm1EV0JIdXRGdWZ2NWNvdmZIMURGbExwZFpPVzdwWFAxdG9HZDF1bG1JaGo4dWgvbnJqZnYzSnQ5TUdSVThiRkYxUUp2LyszNnVXTEkxakZadFAzdGw4OG83NWMrN3ZGc1lFblcybk0yeTNiS1lkSUdsdkRFVklrSTk0Zk8rMlV3ZEZ4NFI2QjBwRmxteHVIT2d0dW1yZnI4T3BHNFg2QzlIcGJtZWxaSlljMWRzNGZWVDNDSU0zbnJsWmxQRGNYeTlPNkp3VUwvdnpjRG9oUkNxcHE0d0NIdmR5UmttWGVYK2YrdnlCSUIveC9PK09iVGgyYThuamZYVFhzM1Y3d25XTzlEdnc4ZmhoYjIwenY1UmppOE9GRTFWR0h3OVVKWGZrNXlrYzB6Tmk1dERZMkREdlFHK1Jya1V6dzI1UlFuZmh3Ri92SGlDZnkySEdpekpCb01VZi90ZVI5RDhPcFMxOHBNZjcwK3NHNGQrdFVNejY0b0J1SWM2aUNzV1NEUmVadFMwZjd0OXUzdGlPSzNha21QbEFSQWxnczVaMUNaeTBoMDhJOFJMei8zNWpPRE1QYnZQSk85ZHp5czJjck9zQTJMTXl4b2Y3YkY4NG1ybTFjQ3UvWXRxeXZScXRpZXNFeWJkTGxtMjgrTTdVN29TUTUwWW4vTHJ2aG43Y1kyRU9Za1ZJMnExUDFuQVpHRGJ6MXZ2enYvSHJxZE1OMjN1cG1LOGJkaUtvN3lzMHVmeU1XcU85VTFESjQzS0NmTVNiM3g3SmpKSFRwUVNNSUIveHU5TzZNNC9YSDBtL25tMHVkaGpURFhyaFdHL0Z6bnVmMmZnVlZxZWd5OVBjRnExM05aZ2lSQ3prZVV2NFBhSURad3lMR2RlcnJlNVdzNFZDL1V5dnYycDF3VFBYbWp5dSt6NGEzQzU0NS9jenhoZWhyMmFYUGJ2eWlKZVl6L3dLZExmUStWd09JZVJ1WmUxRG4veFhVNnVPbEhsZFhqRlp0OHZMbTcrZVhyTGg0bWRQSmpIejRUdEUrT3o3YU56Z043ZnBYenV3VWJnd2lTV1ZFZDF4TjBFUkloTHd2Q1g4enBGK2p3eUtmcWgvdStaMmpPd1dKZmoxUzFFKy9mV2hMcEgrekdEMUIvdEZNUWZUOHlwT1hhOGJqS01MRjVUWjJiYTZ3VGk1SlRXdnJ6bjE5eHYzNjBiRDFxbzBFeGZ2emlpcTBqOS82WWFMWTN1MTZSc2ZSQWo1Y2s2LzJ3V1ZCbk5LRVNXQWJhemJKWENpSHI2dWF0QTA2UkR1cytITjRRbHRmQWtoMVFyMWE3K2NiSENtTGx5MHFESzF1RElhbEhEL3grT1lsWGZ6UzJ0R3ZMdFRmK1ZkZzRKOXRQN0N0SUh0MjRkS09SeHE5ZHlCdlJkczBxWDNkc2hCSE1odVBYdzNTdHFEbktkS014V1lFTEw5ZE9aeW8wWFg1NC92OU9ia3hQelNtbXFGT3RpMzdqOVZVdG5FZHErVGwremxVT1RCZmxGZnorblBUUCtya3FzbUw5bXo1MkxPa000aFV3ZEdUeHZVM2t0dlZzYkVQcEhaeGRVZnJEdFgyZFJNV2gzZHlDWDlLdDFLUEc3OVozS2NhK3lUdzlhV1pEa2hqOXU5ZlVDZjJFQm13RnViUU0rVzllM0NHdGsweFc1MHphSHVLOW9rWFZYU2RmRjE3NVhYYXBZODFrZlh5NmRwOHVMM3g3N1pua0lJZWZYbmsxVUtGYlBTVlVJYjM5MGZqaG55NWpiOVdtbUxjR0dTZ3lxajhiclFKaVkwZ2l2aGNxakVkZ0Y5NGdKN3g4cjZ4Z1cxQzVaeUxhNWwrdXdUSmNRQ3JxN251dU5NcHZFOXFMZCtPNjA3eEtzUGQvcy9IcGQ4KzI2Z2QxMlYxTC92N1NYbTYwcSs1ZVNkSTBzbmhnZlVQVlZydEk5K3R0OTQzMGUxbHA3KzZiNkxYei9zN1NIZ2NxajFyOTkvL3p2YlQxNi9OMjBIVVFMWXlWcGRBcGIzOEhrYzZyY0ZRejNGL0x5U0d0MVNGMG54c3VSdkhtYkc2ZEEwZVc3bGtiUzhDdjEzdGJKVDNhekthTEtFTWFIU0kwc25NQU9JU3F0cVI3eTdNejIvNHN2WmZaOFpsVkJRSmxjbzFaR3l1bnNNek40NkNwWG0rVlZIL2xzMFZxdWx6NmNWaXdWYzNmWnZkc2hCN0Fpcng5dGVzSy9UakxpWXZHVHY2dWNIRHUwUyt2aVhCNHl2ZGkvZGNQR0orK09ZclJGMS9qMlhaZVlEWTBLbEUvdEV6aDNiVVhjVDcxcDIyYlJsZTVOdmx4QkM5aVhuN2t2T2ZlV25rNDhOaTUwM3JtTmN1QSt6c3M0ckQzU1pPakI2M3VxalcwNWxXRkpzM1FSQ1UydjJ0cEJ1V0pRbDQ2UFl4R2h0U1hzdFU4RmFVVUZlLy9kQWw0ZjZ0NHNJOEFpUWlnU3QrNUk0UEduWHphRFRUV2Uxbk80dEFoNlhJbVQ1N0w1engzYlV0Y3FWY3RXVFh4M2NjT3kyN3Z6My8zZU9JdVM5UjNvUVFycEhCMng1WitUb2hUdDFHMWhhUFZ3MHhrR1YwV2hkYU54RGMxMUJQdUo1WXhPbURXcmZWdVlWSUJXMmNpVTV1MFdKajlaZnFLNVZlUWo1dFNxTnpMdEI4dkQxMWl0L0hiMmxlNm9mOTNSTHlpblYyZ09YY25YSEsrV3FQZ3MyTVgxbDNTVDJKdGZ1dWxOWU5lUHovWnZlSHNIamNqeEV2UDhXalIzMTNrN2RZbEdJRXNBMjF1MFNzTHlIcjliU3EzZWxIbG95d2VBNGs3RnJ0ZlFMM3g5ZmU4Qnc2d2ZkWFdoQjR5dDNtTkdzeW1peWhMcjVQa1hsaWhIdjdtQld0bi92OTdOUDNCL1hWdWFwTyszNDFRTGRVSjA5RjNQZS9mM016ck5aK2p2RDJ5Y0hzU09IOWZDZEt4RnFsVEIvVmxkcGZUVzE2bG5MRHdUNWlPK2F1dFN0MXRLN3ptWE5HMWMzNjVXbXlacDkxNy9mZmRYa1I3MHd2dE5iVXhMMXIwR3FOZHF2dGw1NTkvY3pjcVZHLzh4S3VXckZqcFNWTzFNZUhSTHovdlFlN1lLbGhKRHdBSStmWHh3U00rZlBrcXFtTDdyckJRaXJKZTBlOVovcDRXUkp1NkVnZHJjb3R1WXA1bi85VEg4cmZxQXU5RHZLdlc5NzgvTUszY0EvRHhHUEp1U2Y0N2VmSHRHQlNkclBweGRQWGJyWDRISTdJV1RoLzg1NWlRVXZUK3BNQ0xtUlU2N1d1NXRueFhEUlJMSFpVUm1kY2NJYldHamhkTk43cDdXTWZhS0VYS25SbnhHejdKL2s3V2N5am44NlNTTGt2ZmZIMlNVYkx1cWZMREdxTy9tbE5mTldIOHUrMjJCRDBLdlpaZTJlWGpkcldPelh6L1JuYnVOZnZsTXlkZW5lcTltbVY1TmliRCtUK2RqeWcyc1hET1Z3cU9UYmR4T2pBM1JKTzZJRXNJclZ1d1RzNytFZlRzblBMNjNSWFZ4SXk2MVl2dVhTbDdQNzNhMVVQTDc4NE80TEp1YWM2L3JTUEM2SHg2SFVwbWFTbTlIY3ltaFF3cHU1NVgxZjNUd2lNWHpKNDMxR3ZMdEROOW0rUXE0NmwxWTh0RXNvOC9URXRZSVpuKy9YLzV6RjZ5L29IdHN6QjNFZ3UvWHduVHNSYXBhWUVHL0tjSm9XeGVaOUhNMnNGSDNvU3E1V1M1ZFUxZDdLcnpoOEpjOWdlcHUrNzNhbGp1M1ZocGs5UXROa3g1bk1OMzQ5bFpKWjJ0ajVXcHFzUFhEeno4UHBMMDdvOU1HalBTVkMzalBmSHJhd3Ruei83OVhOSis1b2FWclJzQ3EyeG9JZlQxQVVFZkM0YVhsT003bUZHRTMwNFZBa1B0ekhjYVZ4UVFrUlBvNnR6czk5ZTRTNWIzWXIzekRCYmxKUnVXTE4zdXRLdGZaNlRoblRVcjc2ODRsbFR5Ujl1TzdjVjF1dk5MYXYwb0tmVG5pSitabEZWWXZXbnpkKzFTcmh3anpIVk1hR1ZZbkxvYnJVMzU4RU1NOVJVU0kxcTJ6NlovdlNjaXR1NUJyV2xQZCtQL3Z4WHhlRWZHNjdZSy95YW1WYVhzV0Y5R0tUZmZFS3VXckZqcFM0Y0o4bmg4Y3QyNWo4eWQ4WExGbFgrWCtIMGlSQ1hsNUpqY2w5a2hFbHdGVTVSUTkveDVuTWlFRFBnbEw1aFZ2RlArKzVYbDZqdkYxUWVTdzF2N0g5WFBOTDVhUGUyMWxUcS9hc1h4Q25XVnBRR1hVbFBKOWUvUE9lYXhWeTFickQ2VnRPWmRUVXF2VlBXNzdsMHRvRE40dks1WmZ2bEppUEZmYk1RZXpIY1QxOGltNXNyd0NYazVKUjB2Zi90alNZSGNIODE5bFVwVzBoeUVmODNkeUJsKzZVckR1VVp2NDZ2WUZJbWVla3BDaG1kMWxvQnFQdlZhaWZaUHQ3b3hLakF4eFhKbGRUVWFPTWVQeVBDbGVwem53dXg5OUxhSDVsZUhkazlEZU5DUEE0L2NVRExCOEpDU3poQWxFaVFDb1M4amc1SmEzYU1jN0ZJVXFBRy9mdzJjL1ZjaENIOXZEZDZFNjdXTWdMOXBWVXlwM3FocTAxRkpUSkozMzBYd3ZlZUtld2luVzF4VG1GK0VxOE1jWE9xcmdjS3N6Zm82STVEUUNicVRSYVpPeVdpQWp3RkZwdnlReHdiUzRRSlF5MmlnQkxJRXE0SWJmdDRiT2Z5K2NnOXV6aE85ZUszSzBpRnZDQ0dxNFFReWhjaEFON0NQR1RZUFY0NitKeU9JYXJUS0U2dTRHSVFIVEh3VktJRXU0SlVjSU5vWWNQam1MUEhyNGJKZTBTSVM4c0FNT2x3TWFNUnM1UWhJVDVlM2dqYWJjcUxvZHFFK2hwd1luZ3RFeFZwVGFCSGxiY25BSmNHNktFNjBPVUFFTFF3d2M3Y1hRUDM0MlNkazhSTHlwSWl1dHVZR2M4TGljaXdKUGZvaDA3b0RFOExoVVQ2bzNxN0ZZRVBFNUVRQXQzOFFVM2hDamhoaEFsM0JONitPQVFkdTdodTFFaXdlVnlvb09saGh1dTBJYkxUUUpZbDVEUGpRekMzUjRyb3lncUtzakx5MkJ2VEZSbmwrWWg0b2NIMkdubmJYQUJpQkp1Q0ZIQ1BhR0hEdzVoNXg2K0d5WHRoSkNZVUcvRDlodkF4b1I4RHJQaEpGaFhaSkNYbjVmUTBhVUErL0VROGRvRTJtUG5iWEFaaUJMdUJsSENiYUdIRC9abjV4NitleVh0MFNGU3JBY0dkaVlTOENKbDZFTllYMXVacDUrWHlOR2xBUHZ4RVBFamNBOE5tZ05Sd3QwZ1NyZ3Q5UERCL3V6Y3czZXZwRDA4d01Od1dSck1nQUdyYS9pbGlnN3lDdkhEK2lqV0Yrd3JpWlNoT3J1MGhuL1E5c0ZTbVkrNDBaTUJqQ0JLdUQ1RUNTQUVQWHl3RTRmMjhOMHJhU2VFUE5BMzB0RkZBUGZ5OU1nT2ppNkN5eHJYcTYyaml3RDJNM05ZcktPTEFNNEhVY0t0SUVxNE0vVHd3YzdzM01OM3U2UjlZcEpSbGNhbE9MQVcydkRyNUNIa29SV3huVkU5SWd3UG9UcTdCcU9xNUNYaWorMXA5T2NHYUFxaWhNdENsSUNHME1NSEcySkJEOS90a3ZZd2Y0OXVVZjZHUjdHOEpOakd5TzRSbmxnWnhXWkMvQ1I5WWdNTmo2STZ1NklIKzBWNW9DcEI4eUZLdUE5RUNUZUhIajdZay8xNytHNlh0Qk5DSmc5b1ozU01KalNxTmJRU1RhZ0czeUl1aDhKdGRsdDdjbmk4MFRGVVoyZG5XSlY0WE02c1lUR09Ldzg0TjBRSlY0UW9BU2FnaHcrMndZb2V2anNtN2FON1JQaDVZZzhZc0RhakhVSGJCSHAyTmI3b0MxWTFLU2t5UUlyVm9WMkxVVlZxRitUVnNZMnZ3OG9EVGc1UndnVWhTb0FwNk9HRFRiQ2poKytPU1h0RWdHZFNuS3pCeEFTS0lvVENFQnBvRllvaTFMMnZGVVZJMXlqL01IL3NQV05iUGg3Q3dSMURVSjFkaWxGVjZoVVRpTDE4b01VUUpWd1FvZ1NZZ2g0KzJBUTdldmp1bUxUN2VRbUhkQTdsY2QzeC93NTJ3K0ZRdldNQ2ZUM1JoN0F0QVo5emY3Y3drWURyNklLQXJZZ0V2S1I0bVZqSWMzUkJ3RmtoU3JnOFJBbGdvSWNQZHVDb0hyNDdmcTA1SEdwb2wxQ3BwT0hpQVJReG1LNEEwQXhHTTZaRWZPNkk3dUVVaGFWTGJhNS9RbkJFZ05IdXJLak9Uc3FvS3NtOFJZTTdoVHFvTk9BaUVDVmNDcUlFTkFJOWZMQSsxdlR3M1RGcEo0VDBqQW5zSGgxZ2RCajVGYlFJVFloUjFSM1dKYlJIZTZNbGk4RUdPa2Y2OWVzUVpIUVkxZGtKbWFwS0l4TERPMGY2T2FoQTRDSVFKVndIb2dTWWhSNCtXQk9iZXZodW1yUVRRaGJONkNuZ3VlOS9IMnpLeDBQdytWTjlIVjBLTi9MU2hNNUNQc2ErdWlCL0wrRmJVeElkWFFwd0JZZ1NyZ3BSQWd5Z2h3KzI0OEFldnZ0K3AzdkhCbzNvRm01NDFHaDVRSUFtbVByQ3pCd2FFeFBtN1lEQ3VLc3VVWDRQSkJudHZZSHE3RnhNL2JIbWplc1lHZVRsZ01LQXkwR1VjQVdJRW1BQjlQREJPbGpXdzNmZnBKMml5T3NQZC9Nd1dMYWtidDRMcWpWWWh2bW1OQnc0RStRamZ1eStPQWNWeUUxUkZQWHhZNzJsWXBQVDJGQ2RuWUdwcXRRbTBIUE95QTRPS2hDNEdrUUpwNGNvQVpaQkR4K3NnSDA5ZlBkTjJwbnI3cE9TSWpITkJheUlJbVJjcnpaeHVNMXVkeEVCSGsrTmlPZGc1VDlYd2VWUU00ZkdZSHR0c0NKRUNSZURLQUdOUVE4ZnJNN2hQWHkzVHRxbEVzRzBRZEZlaGh0N1VsaXZBaXhsOUdVUkNYaFRCa1I3R3R6TUFkdmpjVG1UQjdRTDhaTTBQSXpxN0NTTS9sQXliL0g0M20wRW1JUU0xb01vNGR3UUpjQmk2T0ZEYTdHdmgrL1dTVHNoWkZTUGlHNVJwbFljeFFnYWFKcUpyMGpudHI3M2R3dHpSR0dBOUk0SkhKaGd2RUEwcWpQN21manpKTVhKZXNlYSttc0N0QUtpaE5OQ2xJRG1RUThmV29HTlBYeDNUOXA1WE03WHovU1hlV05zRmJTQTRmWGFBS25vdTNtRE9CeGN4M1VNTHBlemNIclBVTVBiYU1CK2hsVW0yRmV5ZUdZdmpHSUdxME9VY0ZxSUV0QTg2T0ZESzdDeGgrL3VTVHNocEd1VS8wY3plM01OL2d3WVFRUE54T1ZRNzB4SjdOYk8zOUVGY1d2eDRUNnJueC9JUTNWMlpqd090ZnpwcElRMnZvNHVDTGdtUkFrWGdDZ0Jsa0FQSDZ5Q0pUMThKTzJFRVBKQTM4ajd1b2FoQ2tPTFVZUU1TQWllTWpEYTBRVUJNcko3K015aE1WaHJ5a2x4S0dyS3dPaHh2ZG82dWlEZ3loQWxuQnFpQkZnT1BYeG9KZmIwOEpHMEUwS0l2MVQweXFRdWZsNUNSeGNFbkpXSGlQZjZROTJNMWpjQ0J4RHd1UzlPNkJ5RmJYdWRVNWkvWk1Ha3psaktFV3dLVWNLcElVcUE1ZEREaDFaaVR3OGZTWHVkWVYxRDM1bmEzZEdsQUdlMWVFYXZFZDNESFYwS3FOTTUwdS90S1ltT0xnVzB4QWZUZXlhMkMzQjBLY0QxSVVvNEwwUUphQmIwOEtFMTJOUEQ1NzcvL3Z1T0xnTXJjRGhVVW56UTNRckYrZlJpTFZhVkJJdnh1Snc1SStNWHpleUZrWmJzUVZGVVluU0FXcU05ZGIxUWcvcnNKUGhjem1zUGRuMzFvYTRVcWhMWUhxS0VNMEtVZ0JaQUR4OWFobTA5ZkNUdERTVEZCVjNMS3J1WlYwNmpWb00rNWd0aFZHazVGRFc4VzlqeTJmMHdUbytGQmlTRUZKUmR2VlFBQUNBQVNVUkJWSlhMazIvZlJZK2NSUnFwU2dJZVorYlFtSThmNjQwdGw4R2VFQ1hZQ0ZFQ2JBQTlmREROZVhyNFNOb2JFQXQ1dldJQ2o2WG01NWJVT0xvc3dENUdWVG8rM0dmdGdtRnRaSjRPS2hDWXcrVlNQZG9IcE9kVlhNMHFjM1Jab0NHanFqUzhXOWlYcy92NVM3RTNEOWdWb2dSN0lVcUFWYUdIRCtZNFF3K2ZvbkhGeVVoRnRYTGt3cDFuYmhZMWN1bWRKblQ5RG42c0dDNEJ0a0hUWnY3S1hBN1ZzMzNnZjR2R1NpVnN1UUlISmxVclZPTSsrUGRvYXI0YTFkbFJ6RllsSG9mcW54QzhZK0ZvRHhIUC9rVURRSlJnQlVRSnNBdjA4SUU0YlE4ZmQ5cE5FQXE0bzN0RXBPV1dwK2RWbUtyVXVoMGU2YnFucU5ndVJsZVpHL25qY2lneXFudkVtcGVIQnZtSTdWNDRhQjRCai90Z3Y2aWljc1hWckZLMXhyZys2Mi9ZU3FNNld4TmQveXNsalZZbEVaODdmVWo3bjE0WTdPMGhzSHY1QU9vZ1NqZ01vZ1RZRjNyNDdzNlplL2hJMmsyVFNnVER1b1NWVmRlZVN5ODI4YkorQzg3ODFXbWpFOEJaMUVmbWh0TmFLRUkxR3F3Zkd4Yjd6WE1Ed3Z3OTdGaEthRGtobnp1b1V3aVh3emwwSmMvRXk1UitqZGFyenZvUG9FbTZHS2lyU3FUcHF2Ui9EM2I5Y0VaUFB5K01kd1VIUTVTd0IwUUpZQUgwOE4ySWEvWHdNVHkrQ2F0MnBpNzg0Mnh4aFFLL0pxQUk4ZmNTdlRNMThjV0puUjFkRm1pSlBSZXluL2p5WUY1cERkYWNjaXdPUllYNFNyNmZOM0JNcnphT0xndEFBNGdTTElFb0FiYUdIajdvT0VVUEgzZmFtOUE5T3FCM3JFeXVWTi9LcnpBMWFnN2NoVmpBSGQ4NzhwUEhlazhaR00zaDRFS3JVNG9Pa1E3ckdxWlcwemR5eTVWcXJhT0w0Nlk4UmJ4SEJyZi8vS21rSVYxQ0hWMFdBRU9JRW15QUtBRjJnQjQrTUp5bGg0ODc3UllwcTFJZVNjbjdZTjI1QzdmdWF2RWJjek1VSVowai9kNS9wTWVRTHFHK25rSkhGd2RhcTdKR2RUMm43TTFmVHgrNGxLdEJkYllqTG9jYWtCQzA1TEUrQ1cxOHBSSk1Ud1gyUXBSd0ZFUUpzRFAwOE4yWmMvWHdrYlEzUTdWQ3RXSjd5b3J0S2FWVnRUVzFhdnppWEo2SGtPZnJLWmd6cXNPQ1NWMnhhSzJMcVZWcC9qaVF0bWo5dVpMSzJpcUZDa05oYllkRFVaNWl2cCtINEkzSjNSNjdMMVlrUUZVQzU0QW9ZVGVJRXVCWTZPRzdHMmZzNFNOcGI3YUNNdm1SbEx3RGwzSlBYQ3U0bmwxZW8xUTd1a1JnWldJQk55N01wMStIb01HZFFnWWtCSWV5Y2prS3NJb3F1ZXBJU3Y3Qnk3bEhVL05UczByTHFwV09McEZMa1lyNUhkdjZEVWdJR3R3cFpHREhFTnczQTJlRUtHRlRpQkxBSHVqaHV6eW43dUVqYVc4aGhWSlRWQzR2cWFxOW1sVjI5bVpSOHUyN3VTVTFsVFhLU3JtcXZFYUozNmtUOFpFSXZDUjhUeEUveEUvU05jcXZaNHlzUzZTZlZDeVErWWh3c2Q5TktGV2E0Z3BGU1dWdGVuN0Z1YlRpQzdlS000dXF5cXVWVlhKVmhWeWwwbUJlYTlQNFhJNVV6UGVTOEwzRWdvZ0FqOFJvLzU0eHN0aFFieDhQWVlCVUtPQnpIVjFBZ0ZaQmxHZzlSQWx3Q3VqaHV3d1g2K0VqYVFjQUFBQUFBSEFqMVBqdkRZN1EyK1k0cUN6UU5JNmpDd0FBQUFBQUFBQUFwaUZwQndBQUFBQUFBR0FwSk8wQUFBQUFBQUFBTElXa0hRQUFBQUFBQUlDbGtMUURBQUFBQUFBQXNCU1NkZ0FBQUFBQUFBQ1dRdElPQUFBQUFBQUF3RkpJMmdFQUFBQUFBQUJZQ2trN0FBQUFBQUFBQUVzaGFRY0FBQUFBQUFCZ0tTVHRBQUFBQUFBQUFDeUZwQjBBQUFBQUFBQ0FwWkMwQXdBQUFBQUFBTEFVa25ZQUFBQUFBQUFBbGtMU0RnQUFBQUFBQU1CU1NOb0JBQUFBQUFBQVdBcEpPd0FBQUFBQUFBQkxJV2tIQUFBQUFBQUFZQ2trN1FBQUFBQUFBQUFzaGFRZEFBQUFBQUFBZ0tXUXRBTUFBQUFBQUFDd0ZKSjJBQUFBQUFBQUFKWkMwZzRBQUFBQUFBREFVa2phQVFBQUFBQUFBRmdLU1RzQUFBQUFBQUFBU3lGcEJ3QUFBQUFBQUdBcEpPMEFBQUFBQUFBQUxJV2tIUUFBQUFBQUFJQ2xrTFFEQUFBQUFBQUFzQlNTZGdBQUFBQUFBQUNXUXRJT0FBQUFBQUFBd0ZKSTJnRUFBQUFBQUFCWUNrazdBQUFBQUFBQUFFc2hhUWNBQUFBQUFBQmdLU1R0QUFBQUFBQUFBQ3lGcEIwQUFBQUFBQUNBcFpDMEF3QUFBQUFBQUxBVWtuWUFBQUFBQUFBQWxrTFNEZ0FBQUFBQUFNQlNTTm9CQUFBQUFBQUFXQXBKT3dBQUFBQUFBQUJMSVdrSEFBQUFBQUFBWUNrazdRQUFBQUFBQUFBc2hhUWRBQUFBQUFBQWdLV1F0QU1BQUFBQUFBQ3dGSkoyQUFBQUFBQUFBSlpDMGc0QUFBQUFBQURBVWtqYUFRQUFBQUFBQUZnS1NUc0FBQUFBQUFBQVN5RnBCd0FBQUFBQUFHQXBKTzBBQUFBQUFBQUFMSVdrSFFBQUFBQUFBSUNsa0xRREFBQUFBQUFBc0JTU2RnQUFBQUFBQUFDV1F0SU9BQUFBQUFBQXdGSkkyZ0VBQUFBQUFBQllDa2s3QUFBQUFBQUFBRXNoYVFjQUFBQUFBQUJnS1NUdEFBQUFBQUFBQUN5RnBCMEFBQUFBQUFDQXBaQzBBd0FBQUFBQUFMQVVrbllBQUFBQUFBQUFsa0xTRGdBQUFBQUFBTUJTU05vQkFBQUFBQUFBV0FwSk93QUFBQUFBQUFCTElXa0hBQUFBQUFBQVlDa2s3UUFBQUFBQUFBQXNoYVFkQUFBQUFBQUFnS1dRdEFNQUFBQUFBQUN3RkpKMkFBQUFBQUFBQUpaQzBnNEFBQUFBQUFEQVVramFBUUFBQUFBQUFGZ0tTVHNBQUFBQUFBQUFTL0VjWFFBQUFBQUFBQUN3bFV1MzcycHAydnc1RjI4VjZ6L2xjamlkSS8xc1hDNndGRVUzOWZjREFBQUFBQUFBSnpYanMvM24waHZrNU5leXl3ek9pUS8zMFgvYUxjcHYzV3YzMjZWMDBEVGNhUWNBQUFBQUFIQlp2V0lEL3ppVVp2NGNnelQrc2Z0aWJWd29hQWJNYVFjQUFBQUFBSEJaWTN1MTlSUTE0MmF0cDRnM0lqSGNsaVdDNWtIU0RnQUFBQUFBNExJQ3BhTGVzVExMeis4VEZ4VHU3MkhMRWtIeklHa0hBQUFBQUFCd1dWNWlmcDg0R1dYWnlSUWhTWEd5QUtuSTFxVUN5eUZwQndBQUFBQUFjRmtjRHRVN1J1YnJLVFI4Z2FhSjBhTGtIaUplei9hQkhJNkZPVDdZQTVKMkFBQUFBQUFBVjVZVUw1TjVpeTA1MDFzaVRJcHZ4bGg2c0FNazdRQUFBQUFBQUs0czJGZlNQeUhJa2pNSEpBUUYrMHBzWHlKb0JpVHRBQUN1SS9kdWRYWnh0YU5MQVFBQUFLd3pmWEI3dzBNVUlaVGgrUGduaHNmWnIweGdHU1R0QUFDdW9FcXVldS8zTSszbi9ObCt6cCt2LzNLcXZMclcwU1VDQUFBQUZ1bWZFTncyMExQaE1ZcVFCblBYdy8wOWhuUU90WFBCb0VsSTJnRUFuTjdOblBKbnZ6MnlkR095WEttcFZXbVdiN2s4KzV2RDE3TEtIRjB1QUFBQVlBc2huenRsWUxUNWN5WWxSUXI1WEh1VkNDeUZwQjBBd0xrZHZwSTM3ZE45L3p1VXBsUnJtU01xalhiRHNkdVRsK3paY3lIYjBhVURBQUFBdHBnK09GclVlRTR1NG5PbkRHeG4zeEtCUlpDMEF3QTRLN1ZHdXo4NVo5cXlmZWZUaXcxbXBOR0VYTWtzbmZINS9wMW5NbFgxeVR3QUFBQzRzNGdBejRRMlBvMjkyckdOYjFTUTFMNGxBb3NnYVFjQWNFcEY1ZktQMWwrWXNHaDNYbWxOWStjVWxpdW1MdHUzOEkreitZMmZBd0FBQUc1Q0toSDBqUTl1N05XaytLQkFiNUY5U3dRV1FkSU9BT0I4Q3N2azg3ODd2bVREeGVwYXRma3pxeFNxenpkZmV1N2JvMWxGVmZZcUhRQUFBTEFSbjhmcDJUN0FVOFF6ZmtuRTUvWnNINEFKN2V5RXBCMEF3SmxvdGZTdHZJb1I3KzVZZnlSZG9kSlk4aGFsV3J2NTFKMHg3KzlLeXkzWGFEQlVIZ0FBd0gzMWpRK1MrWmpZaHQzYlE5QTMzcUtOM01IK2tMUURBRGlOV3BWbTNlRzA0ZS91U0w1VDB0ejNYc2tzSGZiMjl0OE8zSlEzZFhNZUFBQUFYRlZzbUhkTWlJbUo2KzJDdkdMRHZCMVJJbWdha25ZQUFLZnh5ZDhYWC9qdStPMkN5cGE5UGJ1NCtwVWZUeTVhZjk3YTVRSUFBQURuUUZIVW8wUGFHeDkvY25nOFJWR20zZ0dPUjlFMGJjRnBBQURnU0VYbGltZS9QZnpQaVR0R3J6QXgzRlFyU3hOQ2FFS1plSFZVWXZpYUJVTmwzaUkwendBQUFPNm1wTEsyM2RQcnltdVV1aU5TTVQvOXgwY0NwRmlGanFWd3B4MEFnTzFPM3lpYy91bStMYWN5clBXQi8xM01tYkprNzdHckJkYjZRQUFBQUhBV2ZsN0NpWDBpOVkrTTd0RUdHVHViSVdrSEFHQzE5WWZUSjMreVovK2xYSTNXNU1Bb3l2UnQ5cnBYVEwrcXBlbWpxZm1QTE52Nys0R2IxaTR2QUFBQXNOMzBJZTI1bkxvZUFwZERUUjRRNWVnU2dUbEkyZ0VBV0VwZXEvNXF5K1VudmpxWVdWeXROWmpLUk5Pa1daT2I2UHB4OVBXME5KMTl0K2JKcnc1OXVqRzVXcUd5VXBFQkFBREFDWFNMOG04YjZNazhqcFI1SlVZSE9McEVZQTZTZGdBQU5zcTlXLzNTRDhmZlhudEdyclJvWDdlV1VXbTA3Njg3TjIvMXNleGk3T0lPQUFEZ0xxUVN2bTZEdDc3eFFZRlNzYU5MQk9ZZ2FRY0FZSjF6YWNVUGZyem5wejNYcXh2Ym5vMmlTTFBXa0d0OEVIMU5yWHJ0Z1p2alB2ajM1TFhDRmhVV0FBQUFuSXhZeU9zVkV5amtjL2xjVHUvWVFDOEozOUVsQW5PUXRBTUFzSWhXU3grL1dqQmw2ZDVUTndwTlRHSTNHdVhlYkRReEhsZXYwZExKZDBxbUxOMno5MktPMXZUTWVRQUFBSEFwZmVKa0FWNUNxVVRRSjFibTZMSkFFNUMwQXdDd1JYbTE4b3ZObHlZdTNuMHJ2OEwrUHoycnVIcnEwcjFMTmx3c3JhcTEvMDhIQUFBQWUrb2VIUmppSjVGNWk3cTF3NFIydHNNKzdTMVhKVmRWSzFTRjVZbzlGN01QWHNxN1UxaFpVYU9zbEN0THE1VDRuVG9SUDAraGw1anZKZWEzbFhrTjZSd3lJakU4eUVmaUllSjVpakZNQ095cXZGcTU0TWNUNnc2bjJYUVNlNU9FUE83RC9hTytuTk1QVzcrQUswR1Q3UnJRWklNZHVGZTQwQkpDMGMyYmNPY2tYQ3hjSUdsdk5vVlNjK0ZXOGJIVS9HTlhDeTdmS2JsZFVHbTRxak00dVNpWlYrZEl2LzRKd2YwN0JDVzJDNUNJZUk0dUViZzRtcVlMeXVRelBqK3dMem5IMFdXcE02aGp5Sit2M1Jmc0s2WmNzU0VIOTRFbTIrV2h5UVpyY2ROd3dmd2YzYU90ZCtwd2dhUzlHZFFhN2VhVEdWOXZ2WHlyb0xLd1RLN1NhQjFkSXJBaEhvZVMrWWpiQlVtZkc1TXdaV0E3SGhkelNjQW1sQ3JOanJPWmIvOTI1bXAybWFQTDBrQjBzUFRqV2IwbkpyVVY4cm1PTGd0QXM2SEpkaXRvc3FFMTNEcGMwSzU1bTkwTUp3MFhTTm90VWlWWFhieFYvTjRmWncrbjVKdFlHZ3BjR29laStuV1FMWnJScTJmN1FDY2RVUU5zdG1wSHl2dnJ6aFdWSzlnV1dTaEMvTDJFYjAxSmZIbFNGMGVYQmFBWjBHUzdNelRaMEN3SUYrN011Y0lGa3ZZbXFOVGFmY25aUCt5K3Z1dGNwbU1ubW9KamlRWGNFWW5oczBkMkdKRVl6dWM1eHpVNVlMbnlhdVdIZjU3N1l2TmxSeGVrQ1hQSGRGdzBzNmV2cDlEUkJRRm9BcHBzWUtESmhpWWhYQUREV2NJRjkvMzMzM2QwR1ZqdHUxMnByL3gwOHV6TklwVUdWemZjbWxwRDM4Z3AzNStjSXhMdytzUmhZd3hvcmN0M1N1YXRQdnJId1RRVFYvWWRPRmJOMUk4K2wxWjBQcTA0b1kxdnFKK0hZMG9GWUJrMDJjQkFrdzFOUXJnQWhyT0VDOXhwYjFSRmpmS3QzODU4dXlPbDhWT1lYeDExYndrSDNlL1N2ZWFHT0xuNlA2UGUzN0dKTlRtZUhoSDMyWk45dlQwRTlpc2t1SllqS2ZsUGZYWHdWa0dsNmNGNExFdmFDU0ZjRGhVcDgvcGgvcUNoWFVJZFVTeUFKcURKZGhkb3NxSFZFQzdjaFd1RkN5VHRwdVdXMU14YmRYVGI2UXkxdWZrdHV1OEN1SmFtcWpTSElxTjdSS3g0ZGtCa2tKZGRDd2JPcjFhbFdYODRmYzYzUjJwVlRqa1k3L3U1ZzJZT2l4RUpzRFFkc0FpYWJMZUdKaHVhQStIQ3JUbHp1RURTYmtLVlhEVng4YjlIVWdwTXJ4NUowNFJRcU1qdWdqWWR0SGtjYWxESGtFMXZqNUN5OG1vY3NGTnBWZTJpUDgvL3N2ZDZXYlhTNk1WR3ZtcU9aS0pJVWpGLzVyRFlENmIzOE1jdTdzQU9hTExoSGpUWllCYkNCZHpqYk9FQ1NidWg3T0txaHovWmMrcEdrWW5YM0drblE3aW44YkhLWFNMOWRpd2NIUjZBaWI3UXRJekNxa2MvM1hmNlpsRWplOGs0UjlKT0NPRnpPWjNiK3Y3MXh2RG9FS2tqU2dWd0Q1cHNNSVFtR3hxQmNBR0duQ3BjWUNHNkJrb3FGYyt0UEhyZ2NwN3BTeGtVaGZyc2poci9veGVWSzI3a2xOM2ZOY3hEeFBhTklzQ0JhSm8rbDFZODY0c0RwMjhXYVJxOVRzckMyR0s2U0ZxYXppdVY3MC9PNlJybEh4SGdRU0VxZ29PZ3lRWVQwR1NES1FnWFlJSlRoUXNrN1ExOC9OZUZOZnR1cUxHTUpGaUdKdVJPWVNVaDVQNXU0WTR1QzdDVXZGYjl3KzVyODc4N2RpMm4zUEExWjVrMFo2cWNoZVdLM1JleStWeE81MGcvTm0rUkFpNE1UVFkwQzVwc2Q0WndBYzNDd25DQnBMME9UZE4vSGJuMXdnL0hUUy9tRE5BSWpaWStmclVnTnN5N1Uxcy9YS1VGQTVVMXlyZlhubG02TWJtNHNyYlJrNXpsYTJOVXprcTU2dENWdkx5U21vRUp3U0lCenpHbEFyZUVKaHRhQmsyMkcwSzRnSlpoVzdoQU42dk9zYXNGTC8xdzNOUXJMSnhvQ3V4Q0UvTDh5cU5CUHBKaFhaMXZOeXkxV3IxbXpacG12V1hzMkxFaElTRTJLNUhydUZ1aGVQbkhFNzhmdU5sb044RlpRa3ZqNVpRcjFUL3N2bHBXWGJ2aTJmNkIzbUs3bGdyY0dKcHNhREduYnJLaEJSQXVvTVZZRlM2UXRCTkNTRmxWN1JlYkxoV1dLeHhkRUhCVzVUWEt6ellsZDRueUMzQzJKYldWU3VXcVZhdWE5Wlp1M2JvaGFUZFBvNlgzWHN4NWUrMlpjMm11dGVDTnFYSHlOQ0YvSGIyVm1sWDI4YXhlbzN0RThMZ1lLZysyaFNZYldzbDVtMnhvTG9RTGFDWDJoQXYwcmdnaFpQZjVyRzJuTTdXTnJFMWgvL0tBMDZFSjJYTWhlOHZKTzQ0dVNLdHd6SEowNlp6SmxwTjNudjc2MEhtVEdidUx1cEpSOHN5S0kzOGVUbmQwUWNEMW9jbUdWbktOSmhzc2dYQUJyY1NlY0lFNzdTVDU5dDJYZmppaDFwcmNoQW5BVW1vdC9mYmFNOTJqQXhLakF4eGRscGJ3OC9QYnMyZVBtUk5lZlBIRm8wZVAyckZFVHFsS3JscTVJK1h0dFdmTmhSUm52TWZPTUZ2d3ZOS2FKNzQ4bEZGWU5YOThSNm1FWGJ1YmdzdEFrdzFXNGV4Tk5sZ0M0UUtzZ2lYaHd0MlRkcFZhKytwUEovUEw1RWF2WUtJTE5NWG9PMUpRSm45KzVkRWp5eVk0NHdoaGhVS3hmdjE2TXlmazV1YmFzVGhPNlhwMjJYdC9uTjE0L0xaYnJIWmphcEMvV3F0OTUvY3paMjRXTHByUnEzT2tuOFBLQmk0S1RUYTBuR3MxMmRBa2hBdG9PVmFHQzNkUDJuZWZ6enA5MCtRUVZ0Um5hSXFwNzhpRlc4VmJUbVk4MUQvS0FlVnBuWnFhbW1YTGxqbTZGRTdzUms3WnRHWDdybVNVdUVYR2J0YjJNNW5wZVJWL3Z6azhQdHpIMFdVQmw0SW1HMXJPdFpwc2FCTENCYlFjSzhPRlcxOWNMSzJxL1hYZmpjb2FwYU1MQWs2THJsK2FxNTVTclYyejczb1Jsanh4SnlxMWR0dXBqRjR2YjdwNCs2N2FmVEoyaW1wc25MOUdTMS9KTE8wNmY4T1drM2RxVlJxN2x3eGNFNXBzYUMwMDJXNEQ0UUphaTMzaHdxM3Z0SjlMSzlwMUxzdHR1dGhnRHpRaCt5L2xIazNOZTZDdmsxMjU5L1gxM2JwMXE1a1RYbnZ0dFJNblR0aXhSTTVCWHF2KzVPK0xxM2VsVnNoVmppNEx1eWpWMmllL09qUjdaUHhiVXhJeHhSMWFEMDAyV0ozek50bGdIc0lGV0ozRHc0WDdKdTFhTGYzUitndlZ0V3BIRndTY0dWVi9LVTd2am1OTnJmcXJMVmNtOW9ua2NKeHBDSlpTcWR5OWU3ZVpFNHFMaSsxWUhPZFFWQzZmL3VuK282bjVDdVA3eWFaMlIzTnhSblBBU3FwcXY5cDY1ZFQxd2o5ZnV5L0lWK0t3Z29IelE1TU5WdUJDVFRhWWdYQUJWc0MrY09HK1NmdUJTN21IVS9JTWoySnhDbWd1eW5EOERDSGtTR3JlM29zNUk3cUhPNlpJTFZKZFhiMTQ4V0pIbDhLWnBHU1V6bDE5OU5BVm96RENjTU5JWXVxL3JGQnBEbDdKRy8vaHY5L05HOVN0blQvbHZDdm5nME9oeVFicmNKVW1HOHhBdUFEcllGbTRjTk01N1ZvdC9kRmZGOXhuOGluWW1aWW1iNjg5VFp2ZUZ4U2NubHFqL1hYZmpjbEw5alNhc1VORFo5S0tweTNiOStQdWEyb050dDZCWmtPVERUYUZKdHVWSUZ5QVRUa3dYTGpwbmZiVE53cVRiOTgxUElxTGNOQXlsSWt2VDJwVzJiSFVnZ0VkZ3gxV3FtYnk5Zlhkc0dHRG1SUGVmdnZ0a3lkUDJyRkVMQ1d2VlgrKzZkS3lmNUlyTVltOU9XN2tsaS80NmNUdGdzcTNwM2IzRUxscDB3TXRneVlick1rbG1teG9ETUlGV0JPYndvVTc5cHcwR3UzK1M3bEdxMGJSaEhMUElhMWdGVFNoRyt4WnJWQ3EvejJmMWJkREVKZDkwK1RPbno5LzdkbzFrVWpFNC9IVWFuV0hEaDBJSVNLUjZQRGh3MmJlNWVIaHdaeVpuSnljbFpXbFVxbTRYTzVERHoxa3g0STdYbm0xOHYzL25WdXgvWW9iclJKdlBWVUs5YWYvWENxcHFsMDhzMWVBVk9UbzRvQnpRSk1OTnVCTVRUWllEdUVDYklBdDRjSWRrL2JTYXVYUjFIeU0wZ1NiMHRMazVQWEN3ako1aUIvcjF0KzZjT0hDeXBVclRSNjM1TzFYcjE1bEhrUkhSN3RQMGs3VDlPRXJlZSt2TzNmb2NoN3k5UlpUYTdYZi8zczFOYlAwdlVlNjM5YzFIRFBjb1Vsb3NzRU8yTnhrZytVUUxzQU9IQlV1M0hGT2UwNXg5ZkdyK1EyUHVlRkN6MkJWVFBMUmNJckwrZlRpMndXVkRpdFM0elFhNjJ5ZHJWYTcwZEtzdTg1bFBmWDE0WU1tTTNZazhXWVk3WFJLRTNJa05mL3Bydzl2UG5rYmswaWhTV2l5d2ZxY3Fza0d5eUZjZ1BXeEpseTQ0NTMyN1djeXltc01SczZnTWtQckdYNkxTcXRxZDUvUDZ0Y2h5RUhsYWRTVUtWUEdqQm5ENS9PNVhDN3p0THk4UERnNCtJMDMzbUFHd1AvMDAwOS8vZlVYSVdUdTNMa1RKa3d3L2dTdFZxdlJhTFJhdDdpWVhWT3Izbm9xNDhrdkQ4cU45M1ZqSUg2WTBjZ3ZKNk9vNnRIUDlxOTRwdiswd2UwbFFuZHNpY0JDYUxMQk5weW15UWJMSVZ5QWJiQWlYTGhqVjJuVGlUdUdoN0JBQmJTZXFhL1Fqak9aSHp6YTB3R0ZNY3ZIeDhmSHgwZjNWS2xVRWtMeTgvUDkvZjBEQWdJSUlXS3htSG5KdzhPRE9lSzJzb3FxUHZ6ei9FLy9YY01kWWF1VEt6VlBmM1A0VUVyZXdrZDZ0QXVXT3JvNHdGSm9zc0VtbktmSkJzc2hYSUJOc0NOY3VGM1NYbEJhY3k2OTJPZ3c2alJZaGVFWDZYeDZjWEdGZ3MxcmJ1WG41OHZsY3VaeFVKRGhKY09iTjI4ZU9IQkEvNGhLcGFxdHJVMU1UQXdQZC8wdGJZdktGYk9XSHppV1dtQTZZMGZZYUI0VFl4UnBRdjUzTUMwOXIrS1BWNGUxbFhrNXFtVEFXbWl5d1phY3I4a0dNeEF1d0pZY0h5N2NMbW5mY095MmlhTllEUW1zdy9DTFJCUHl4NEdiTDA3czdLRHlOTzNLbFN2TWc0Q0FBSDkvZjROWE4yM2F0R25USnVOM2ZmNzU1NjZkdEt2VTJwUFhDeWN1K3JlMFd0bm9TUWdieldQNjk2WFcwc2V1Rm5SN1llUEdONGNQN0JqQzU3bmpTaXZRR0RUWllFdk8xMlNER1FnWFlFdU9EeGR1MXozYWRqckQ2QmpHdllMMUdDMnM5ZGZSV3c0cWlrVk9uejdOUEJDTHhaWXZMT2ZhNjRkcHRmVHlMWmVuTHQxckxtTUhxeXFyVms1ZHVuZnB4b3UxU3V1c2tnaXVBVTAyMkphek5kbGdCc0lGMkphanc0VjczV25QdVZ0dGFxMC9YSVFES3pMOE90MHByTXd1cmdvUDhIUlFlY3lSeStYLy9mY2Y4emdySyt2YmI3OTk4Y1VYOVU5NDZxbW54b3dabzN1cTFXclZhclZjTG5maDIreVZOY3BuVmh6WmVqcWp1dGJVSlF5TXM3TU9FNy9INHNyYVQvNittSHpyN2s4dkRwWktCQTRxR0xBSW1teXdQV2Rxc3NFTWhBdXdQUWVIQy9kSzJtL2tsRmZVR053NncxWVFZRzBOOHhHNVVwT2FXY2JPSHNENjllc3JLKzgxY3IvOTlsdFJVZEZMTDcya08rTHY3eDhaR2VtZzBqbEFlbDdGY3l1UDdMbVkwK2daQ0JYV1lmcjNXRk9yM25EOGRsNXB6VTh2REk0TDl6RjVEcmdQTk5sZ0Q4N1RaSU1aQ0JkZ0R3NE5GKzQxUEQ0OXI2SlMzbkFyQ0tNOWhBRmF4L0FySmE5Vlg4c3VkVng1R25YaHdvVlZxMVl4ajRPRGc1a0h1M2J0R2oxNjlOYXRXNW1ubFpXVkNvWENjV1cwSDVxbWQ1N05mT1RUZlh2TlpPeGdGOGV2Rmt4YnRtL0x5VHV1UFFzRG1vUW0yOWI4UElXT0xvTERPVTJURGVZaFhJRHRPVGhjdU5HZGRxMld2cFZmVVdNNDVOV0pyOERkMXpWVXlPZnl1WndyR2FYcCtSVk5udDhtMERPenFLcXhWemtVOFJUeEt3eENuZ1VTSW55S3loVkZGVzZSMmxuQThCdFZxOUxjekMzWGFta09oMFZmdGwyN2RpMWV2SmlaeEI0Y0hQelhYMyt0V2JObXpabzFXcTFXcTlXV2x0YkZvRldyVnExYXRZckw1VW9rRXJGWXpQd3JGb3RGSXBGUUtPVHorVkZSVVhQbXpISDAvNmExVkdydFYxc3ZML3ZuVWxHNTNORmxZVFV1aDlKb2JkNEpvZ201ZVB2dVUxOGZXakN4eTZzUGRoSHd1YmIraWNCQ3J0ZGt0NHp0V3RnWEozUjZjM0xpMlBkM21WcHd1eGxHSklienVKU0l6ejF6c3lpcnVGcDNmSHp2TmhvdExSSHk5bHpJS1RlOEJjb2V6dEZrZzNrSUZ3eXJoSXVrT0ZsS1pxbmhGWkJXQ1BHVmxGUXFhdFZhTStkNFN3UXNqaEk2RGc0WGJwUzBWOVFvMC9JcW5PV2kyNklaUGYyOVJJdlhuODh0cVduc25IZW45UmpjS1lRUU11dUxBMDBtN1ZGQlhsZFhUY2txcXY3dlF0WnJ2NXd5bnE4N3NVL2szMjhPVDhrb1BYR3Q0Tm1WUnl3c0owWEkybGVHeFlaNi83TDMrb3J0S1RkeXl3a2gxMWRQNVhFcGtZQTMvZE45aDY3a01XZHlPZFJMRXpwL3YvdXFtVUR3eFAxeE5FMkxCTnhOSis0VWxCbW1Ud2tSUGxxYUtGV2FyT0pxbGNaYzVYY2tvMnBMRTVKUlZGMVNXUnZnellwZFpGSlNVbGF2WG4zOCtISG1xVVFpV2JwMHFZZUh4OXk1YzBlTUdQSGJiNy90MmJOSHBXcndOOUpvTkpXVmxmb0Q2WFYrL3ZsbmV4WGNWaXJscWs4M0puLzZUN0pDWldvSnRGWVByM3QvZW8vOXlUa25yeGNxemJaWSt1TEN2QWQzQ2xXbzFBSWU5OGYvcnVtT2orL2RwclJLZVMyN3JOaXlKcGxEa2RhazJKVGVKV1V2TWYvN2VZT0tLeFR6dnp0bWNGcXZtTUJuUm5Wbzh0T09wT1QvdXYrRzZkZE0vWkx2VnRaK3VQNThTVlh0MjFNVGZYRS8wUDA0VjVQZE1sL083bHRUcXhieGVWOXN2cFI5dDlyNEJPdTJzUHFtREdpMy9PbCtGRVVPZmpKKzhwSTkvNTdQdHJ6WVR3MlBLNjlSNmxicS9uaFc3eDd0QXdnaG94ZnUxRS9hVnowL01NemZneEFTLyt4NjluYkhXZDlrZ3lXY1BWeDhQS3NYbDhNcHE2NU56U3pkY3FwdU9iM201ckZXQ1JmVEI3Zi8rY1hCdTg1bFBmalJmOWI2ZmI0MUpYSGFvT2lOeDI1L3ZqbjVacTZKYk1WRHlMdiszZFR0cHpNKytmdWlKZmNnSGNiUjRjS05rdmFhV25YTzNZYjNtZGs2MjRYSG9SNGJGaHNSNlBuMGlQZzNmajMxeGViTEprK1QxeWZlMVlxbUcrblBua3dTOHJudFE2WFpkMzFOcnJEMXdvUk9YQTdWSmNydmZIcVI1VVdkTmlpNmUzUUFJV1QrK0U1YlR0MWhZb1NIaU1jMDFiclJyWEZoM2orL09LUmZoNkFRUDhtclA1OXM3TlBlbmRZOUtzaUxFSEkwSmQ4NGFmLzV4U0Y5NG1TRWtLaW4vbmVuc05FaEE0N0gvSy8xZGhrcEtKVlh5cFVzNlFIazVPU2NPSEdDZVN5VHlaWXVYZHFwVXlmbWFVeE16S0pGaTE1NTVaVXpaODVjdUhBaFBUMDlOemUzc0xDd3NWWGw0K1BqdTNidGFzZXlXOS9GVzhXTC9yeXc1ZFNkUm04Z0c4V0hBUW5CR3ExV3FkS2FmSXRHUzEvT0tORTlUV3pudi9DUkhnc2Y2VkdyMHR6L3pvNmpxZm1XbENvaHd2ZTdlUU9abFhYMGsvYWxqeWQxaVBBaGhLemRmM1BXOGdOTmZzN25UL1Y5Ymt4Q3BWeFZxOUtvTlJhMXZ4UkYrRnlPV01qekV2UDcvOStXVXpjS0NTSGgvaDc3UGhvWEcrWk5DUG4zWE5hT3M1bjZiNGtPbGo0MUl0NlNEMjgwYVc4a0NOZXFOTXUzZ1VKaU9BQUFJQUJKUkVGVVhMcVJXLzdldE80OVl3SXQrUkhnTWxqZVpJOUlERjg5ZDJCTnJWcXBNamY2aE1lbGhIeXVVcVh0K3NJRzQxZWZIWjBnNUhNSklUL3N2bXJ5N2RadFlmVzFsWGt4YlpTbm1ML3R2Vkd6dnptOFpsOGoxYk9oWGpHQks1OGZ5T2R5WHZqdTJJb2RLWVFRdWJLdWdhaW9hZEFWVWRWZnBsUlpmTDNTTWRqZFpJTWxXQjR1REhTTDhsZW9OTmV5eTNSSG5oN1JJZEJiUkFqNWF1dGxKbWxQYk9lL1o5SFlaNzQ5c3ZHNHFYM3NUR2w5dUJqYnM4MGZydzRqaEV4S2lueHpjdUxIZjEvUXZiVDg2YjVlWXI1Q3BWRTNjcytNeCtXSStOeGFsV2J1YXNNcis0TTZoZ1JJUmMrTTd2REY1a3NtM3p0L2ZLY2dIL0ZUSStJZnV5ODJldmFmWmdZRk81NUR3NFViSmUxeXBUcS8xRG5Hdmo1MlgyeEVvQ2RUQnc1ZXptdnNOTjJOTzlOM0NQV01TQXgvc0Y4VTgxaWwxbjQ1dTYvdUpRNUZDWGpjam0xOUJ5VFV6V3J1Mk5idno5ZnVhM2dDUnlMa2pmdndYNE5iaGQ0U3daTEgrekNQVDEwdjNKZWN5enl1VnRRMTRiVXFyVmpBZmUyaGJtOU83c1owVFY2ZTJIblh1VXpkbVFaMFZ4L2twclo5Q3ZXVE1BK3NPR2pITmd4YmlhSUtlWlhDMHQzVWJHM0VpQkVYTGx6WXNHSERtREZqRml4WTRPM3RiWENDajQvUDhPSERodzhmcmp0U1UxTlRVVkZSWFYwdGIwZ21rOW05K05aMDRGTHV5ejhjVDc1VFlzRzU5L3kyWUNoemFjbWs5THlLOW5QKzFEMmRsRlMzakI5RlVXZHVGRnI0STZydlhZKzc5N1hoVUtSZGNOM1B0VEQ1cjFhb2hYeXVzS1hEeTZ2cTYyTithVTFKWlMzeitKZVhoblNaOTNlKzBUVTE1bDVIVWJuaEVBQVBFUy9ZVjlLeUFoQkN0RFRaZGpvalBhLzgweWVTUnZlTW9MRGpydHRnZVpOTjA3U1pPR0Nnc1JGelZYSVZVejFOTnVKV2FXRW45Mi9ITlRWdU02dW9hdHZwalBHOTJ6STlqZFZ6QjlJMHFXMmtMM0htWnBIdTl0ZFhjL29KZUJ4Q3lOZlA5Syt1VmYreTk3cFNaYm9yb2hzUXg5NlJjWFZZM1dTREpWZ2VMZ3dzbXRGcmRNK0lmNDdmL21ycjVXTlhDenhGdk1ENmxJOVpBRDg2V0xycmd6SCsvOC9lZWNjM1ZYMEIvTDZYbmJUcDNwc09XbHBvb2FWQW9WQW9tN0wzVUJBUkFSbUtndmhER1NLZ0NESkVVVkVRWklPeU4yWFBRb0ZTb0l2U3ZmZHU5dStQMno3U0pOMGpTWE8rSHorLzMrdkx5OHROZVBlY2U4NDlnODgrc2p4NHhwWWJSKy9FMTN2UEZoRVhWNTZsM28vS0N2Q3d3QUcvOTZJeXFjMzVZRytiem83RzlRNGpLcVZRNFl5NUFSdS84VVZDUHZZaktHREdaeThmWDdYOUk1VWhTME9PUmh2dGFoVVhPbVMwbHd2RVNndE5UWFRFTWVua04xTjg4ZkdSMjIrZTFwNXNScm03Nm5aakczQ1p1eGYxcGY0YzFOVjJVTmU2K25WMWR6WHJyclNwSlpPcCtKUmRDL3JZbStuaGJLSlBkOTlYSHRqMElKZC9Bd1poSngvbVpWSUJ0ZU5ISU1SbTB1VHQ4OHJxWTZINDNVa2FTVEJvcEVnaXhVdC9zVVJLMlErYWl1SnpoZjF3YWh5UUFoOTg4TUhreVpNYlhoYWV5K1Z5dVUyM3V6UVFnVWdTK2p4dHhwYnJUZWpFTHEwejRqd203WjNHSWdrMFBjZ1ZIelBwcEorcjJiMm9yQVlPVCtFQUllUnFiVUNaM3pjaUcxUXRqOGVtaThUU2NvRllMSkdLNVladHBNZkN5KzdDTXFIQ01wMUFpRTRqbVhTU3c2THJzUm40cEZncW03NDU5Tm1POFh3dTA4eUF2WE5lbnduZlgxWCt1TU8zNHBVemF5YjBkanErWXBEeXhhcXBSU1MvVGltY3Z1WDY3b1Y5Ui9ad2FMSVBBdEF1TkZ4bEM4WFNSekhaRlVLeFdDS1RTR1ZtQm15OHg0Vk5YRXBKMFdrRWswNnJUVWNMNjl5TGJxYUd4Znp6ZWYrR1RCa1dnL2IzWjBHMXZUci8xenZ4RjZ1TTlobWJyNGV1RDNHMDBDY0k5TnNuZ1ZFcEJXSnAxWGptRCt0MFB6cExJSkpnSWNsbFZhMHdSM1MzTHl5dGtyUTBrbUF6YVZ3Vy9lZHpyK29kVlZ1aDZTb2JxQmNORnhmeU9KanBEZmV6STBsaVlwOE9OMTZrMzR2S2NyYmlVNjlHcHhRaWhMbzZtNWp5MmRpaGR2Q0xBU0t4NUw4SGlYWGZ0a1hFaFVnaW5iRHhhdmkyY1ZiR1hKSWsvdjQwcU11aUUzaWZESzhaNm9YRlVMeHNjRmM3N0d3L0U2YjZLL3p3UVE4cUE0NUpKMDkvTThSLzZVbjVSQnNOUTUzaVFvZU05dFRjc2dxVmpaYzFqRG1EM1IzTTliQVBmcGxjNE1wWEUzM0tLc1VDa1lRS3hYTXdyM0x6RC9XMW80NUpnbURRU1I2TC91LzloUGpNWWdLaGZaOEY0WmtzenkvblgyVVdsQ09FbUhUYU4xTzZLUS9qNkoxNFhFYWJKQWc2amVBdzZYUWFLZTh2WHhUaU9iV2ZDejYrOVRMallVelZMcUo4SHV5aWtWN1U5Y2s1cFdzT2hlOExqWEczTmV6dFlYRXZLc3VVejg0KytMNU1oc1FTcVZRbXc0UEJGOGY5TVFVZjBFaUNUaU1QM0loYmQrUXBnMDRpaEZKeXk3UXViYWxDS002b3ZUWkIyNlB0TytUTkpMT2dmTXZKRnp2T3ZteDRrcms4aS8rNGh4QmkwRWo1WkxQeEFSMFdobmdpaEdKUzN6bVNoL25heXl2alplTzg3NjIvb3ZLZTltWjZZb21VVGlQTEtrVjVKUUpLeThySG9mVnl0OEFIYnpPTFZXYUZLZlBabnc4KysvT0I4dmxyMzQwSTlyWkJDSDMwOHkwcU1iVnUzbWFWTFByOTNyN1AraU9FeHZkMkN1bHVmKzV4Y2dQZTEwaHFYMThWbGdtbmJRNmRQOHh6MlhodlcxTmVyZGNCN1FVTlY5bTNYbWIwL09JVTllZVI1Y0hZYUk5TEx3cGNmbG9nbGlwWGJad1I1RG9wc0lORUtudVpsUC9OZ1NmeVc5REtFYWZOMTdDdDhhMnhLQWo4OHN6dEgwWTVXZWd6NmVUQkx3YWs1VlZwdHpsRDNPY01VWkVwczJ0Qm9NS1ovQktCSmhudGltaWF5Z2JxUmNQRmhUeUxSbnJob21VcE9hVi9YWTFHQ0hWemZyZFA5aklwSHlGMDRsN0MxRTJoQjc4WXdLQ1ROSkk0K0VWdzhNcHo5Nk5ybmRRdEtDNHlDc3JmKytuNjFYVWhCSUVjTGZTM2ZSVHc0WTViQ0tHZ3I4NEtSSkpLa1VRc2tTazNkaUVJQWxlanBGeUV0emFPdERYbGljUlNZLzJxSUlKZ2I1dEJQclo2SEFhWFJmOXM5MzJjQlRDNmg4T3M0STU0YS9EWjI5eHV6cWFXUnR6cjYwY09YWDFCbzVQYjVXaExjYUZEUm50U1RxbVNzVWRvbWc5T2owMWZPYm5LaEY1ektOemNrUFBqN0o1ZjdIbVlubCsrYW9vdm02bmFYNzUwVEJmbGt3OWpzdUl6aTcrZDRUZTZweVBXa1g2Zi9YZmc4d0U0N2lXdnVQSzdvODhRUXRzL0NzRFhpeVhTa0xXWEJuamI0RENWSG03bXM3YmVyQzN3L3ZNeFhYNmMzWlA2a3lDUW40dXB2NXQ1NzA2V0E3cFlLMFREcHVXVmJmbzM0dmVMcjNIcHlLRytkbHMrN0pXY1U3cno3TXVxSEZvbEI1N0N6b0JRTE8xa2I0U1BYeVRrMWY4N3FoZUNVT2d5SWtOSWc3Mkd1a1ZobVhET2p0dlhJdEthWnJFamhDNDhTVUVJUGRveXBvTWxQeTJ2N0l1L0hsNkxTQnZYcXlyOWhNcFNJeEQ2YXFLUC9CdEg5M1FjNUdPanNnbjhrZVhCMkNaZnZ2ZlJqLzlGVUd0OStUVS9sY0J5THV5ZHRVd2d4R0hST1V3YWcwWXlHVFF1aTU2WVZWSnZ2a3pUMkg4OWJrYVFLNDdUMlRtdno0MFh4MVJXeDJnOVJCTFpyb3V2WTlNTDl5d0pzakp1VjZFZmdESmFvYkl4SWQzdEp3YzY0NUlXNy85MFF5Q1dycG5tNitOa01yWm1KU2NyWXk0T1I1ZlVWMkNpUlRUczV2OGk1QTNqcVp0QzVTWER2R0dkZW5RMHYvSTA1V2w4Ymt5YWlwaFZoTkFuSXp3SCt0Z29uMC9OSzV1NktmVHVwbEYwR3VsZ3J0L0JrcS9xM1hXaHJQVFZDYWhzN1VkYnhJVWVtMDZWZ05uMGJ3UmVoMURCclprRjVXblY1dC94ZTIrRllzbS8veHVNZzFQT3Job2FzT3lVeXFuYTR1SWlOQ0o5MTRWWEMwWjRGcFVKdzZyVCtsVG14TWtoRTBscVpMYmFtUEFVSkFPMThZQVE0akRwQ0NGdkorUDlTL3ZqZmZpZno3Nzhhbi9ZalEwaC9tN21MdGI4K3orT25ySXA5RWFrNmx4YWRhSldjYUZEUnJ0VytFM1hUUFBEbWRzUkNYbmJ6MFQrdWJqZjFINHVZM3M1L1g3cE5aM1dPUEhEb0pQemhubDhQYmtiTnNnbi9YQTFJYXZrMS9PdnNORStkNmpIOXllZTc1elhaL2FnamppY1p2YjJXNWVmcGQ2UHpwb1o3R1poeUhHMDBKOGU1UExYMVJpRjIxb1ljbjZaMTJkOGJ5ZjVrMEdkclI5dkhhYzhobGZKQmR0T1IvNXpQVmErMDRPbnZUSGVXcXdVU1piOGNiK3NVb1REQ3hGQ2E2YjU0cDNKeGIvZkt5Z1Y0dGhDTnBPV2xGMUtMUjA2V1BMLy9sUXhpaTg2dGZEN0U4OGI5ZnUwTVZtRnpYMzhKQkpwU1lVb3E3RGl2d2NKQ1prbFgwL3VhbS9lMEl4S0FQK0FMNVB5eDZ5L1Vrc1ZRMW1qNHVoTTlObW1mTFlwbjQwVHZ6dmFHdUx6VkhqOHNuSGV2VHRaNG95eTc0NCszVGpUSHlHMDc3UCt2cC8rbDFHZytEQlFpU0dWUXRWbU1KMGtSbGVueDA4UGNobmJ5NUhMb25OWmREYVRycERsN1Q3dmFHMUw4T1l6LzllN0wzK1pXQzRRYi80dlFqbjkxZEZDbjhyaHAranUydFN3RGhsQ2hPSS9pa2dpdmZRMHRlZm5KMCt1SE96ZHdWUmxzbTR6a1VwbEpSV2k3S0tLMHc4VFh5WVZmRDI1cTR1MVl0MEhvQTNRQ3BXTkVETFJaMUVKYUtzUFBua2FuM3RrZVRDMjRWZE83b3FkNHhocUo3QlNWS3UzcXdVMXJFQlV3eTk1N25HU2ZPTGwzQ0VlaGp6bXBFQm5EenVqTG90VUZNbkR6b2pheHZrb05udlZ3U2NmRCszRTV6S28wTmJleTA0L2VaTWpxazdGZWI1anZMZVRDVUxJYlBwK3F1RUZqU1RvSk1GbWF2cmlzL2txR3lSSlc2SXQ0bUxPWUE5REhoTWhsRk5VaWJmWjVZMzJPNjlxVktzNS9TaHAzaTkzc0hoNS9qWlB1V3RNNjRtTDVYc2ZTV1ZvdzdGbnlzdVZCckxyd21zREh0UFJYUCs5QWE3NHExMTRrbHkxcW1mUW8xSUx1bll3dWZaZENKL0x4RW40WC83OXFGSWtHYnJxd3JuVnd3SThMTXdOT2FIclF3N2RpbHR6S1B4TmhxWnZ1VGRmWERRUVRaZWJMWWh5TlhKTm81T2Q0ZUtSWHRoYlAyZkhMUWR6L2VsQkxnZ2h2TUh1OXZGUmdVZ2lscnpMcU4yenBCOTIyNC9mY09WMjlWUW5DVVFTQkl0QkcrWm45K3Y4UUJ4ek1uUHJ6ZENJOU5EdlFweXFDMWxaR25IekRzM2tWS2Vja1NTeGNsTFhsWk82WWltQVR4NitYYVAwQllkSld6RGM4K3NwM2JERXdYR0FyblVxb1FrYnI4cVh4OFI0VnUrWjM0dktLaW9UT2x2eFN5dEVPSW1kS2tJYm4xbWNYVmhCcDVGY0ZyMVNLTGtmbmZWRGRZR056bzdHeXNVd2tySkxOZHhvenlscWVoNStXbDdaZytpc3NOaWNoOUZaenhQeVNpcEVBZTRXTWczMElXc3dFcWxzWDJqc21zUGh0VHRFRy9kN21sZFBrN2owSW9TUU8yVzBweGJpNW9WVVNaaFZCeC8vZENweXFLOWRQeThySzJOdTZQcVE0SlhuRkJRaFpiUXJLRTZLUVYxdGNZWWJRc2lFenphcGZXQk5qaUJvQ1BHWnhXUFhYdzZMemNrdlZmRThEK2xtTzZSYlhmVXlHZ2RSNno5S2NtN1ppTFdYMWt6em5UV3dZd3VtdUdjV2xOK1B5Z3FMelg0VWsvM3NiVjVSdWRESHlVU3FGQWNJdEEyYXI3SXhmeTd1aC9leVFpUFNOaDUvSnBOVmJTSWhoTlpPODNzU2wwTjFVNk55djZrTWR2bm51OFUxN0pNM3RUYUNvWk5FSDgrcXlKMGp0K3V2Y2FXTXNSN0xXSTlsWmN5VnozUXRMaGZXSzM4a1VwbEVLaE9JTlQxanZEa3FHeVJKMjZNVjRvSk9FcCtPN295UHBUTFoyVlZEOFRIMmJTR0UvRnpOcm4wM1F1VjdhVFRpNkpjRDhiRlFKQjIvOFVxcmlvc3lnUmkzZDNVMDF3dndzQ3dYaUVWaXFVUmF6K3dtU1lKQkl6bE1lbFJxd1paVEx4QkNxNmRXbGVqcVpHY1lrWkJYWEM1YytjOWpoTkRZbm83N2wvYlg0MVRWelFsL2s3T2lPakx4VVV3MjNsd2tDRFE5eUhWcVg1ZFREeE4zWFhnZEdwR21zVk9vT2VLaVVlaVEwWjdaVkhkUjIrQmdwcmRyUVNDT0djc3RybHcxMWJlYnN5bWRSdUpROW04UFAxVmVKVk1sVzR2TFJjb2V1RXZoS1hOMjNGb3d3blBQMWVoRHQ5NGdoR3hOZWZMVmJpbUxIVU50RmNyZHY4Wk8ycHBwZmxTQlI0VFFscE12cmoxUHZiaDJPRTZ5N1dESnp5bXF2Qm1aZmpFOFpXR0lKODd1ODNVMnBkZmNDbU15YU5qa0ZvcWxMNVB5Rnd6MzNDcFh5cDdpL09waDFQR3RseG5MOXp6RTcwckxLM3YrOWwxNHZJc1ZIdy9iMG9qRG9wTUN6ZWtybzdSRG1OMTRQNXhBSkxrZWtYN2tUdnpENk15Y1lrRmhxVUJqQlphR0k1YklsdjU1LzU4YmNVV05MenVuRW4wT1E1L0R3SXZVdkJJQmwwVzNNOVdyS3A5ZVhMbDJtdStxYWtWMU5peHArNW1YQ0tGWlcyL2MrM0dNdFRIWHc4N3c4ZGF4RTcrLytpRDZYVEY1S2g2K3RtWXFLeWE4aTdTUFNpbTgvaUlOZThleDI2NWNJRDU0TTQ1T0kra2tpYWV0bzdrZWswNHJGNGhGRWhXdDZSZzBzdnFMTUNsZmdBSjBrbUF5YUR3V1BiZTRNa2RPdkRTcW4zUHJrVlZZOGVYZlljL2Y1dTM0dUhjelEyMEZJc250bHhtSGI4Yy9pTXJLTHFvb2dJbW1HV2k0eXNhc21PQ0RvMHVTYzBwbmI3L2xZbVhnWUs1MzYyVjZTSGQ3a2lSSWtqancrWURPQzA5Z0p4MVY4MGxsajdqVzBMQUlvZStPUHNVTENYbHoydC9OWEw5NnVWeEhZZW96ajVKdzkvZ25jZThXOUIwczlEOEo4Wnc3eEFNdnVHTlNDODBNT01iNnJHYjlqbXFuSlZTMlVDeTlGWmtPa2tRdGFJVzRtTmluQXk1WmhiZkhMQXdWYzArY0xQUnI2MG5Sejh1S09oYUlKSzBrTHBSeHN6SEVUZUFheFJkL1BZeEl5RWNJRGZlencyZE0rT3lGSVo0UkNYbHJEb1d2bmU2N1lrSlgrU0RCQlNNOGxXOVNMaEJ6V1hTU0pNWUZPSTMwZDNqL3B4dEhHbEJGdnkxb0NYSFJOSFRJYUZjUlBLUDB1NnVSZzE4TTZGMmRzMnBoeU1GcmNjeWkzKy9sbHdxWWROTEdoSWZkWGRobFN5MVZlV3c2ZHJiaHlzKzRKSHRpZHVtZWF6RjdycjJMYjZkMjg3N2MrNmdPcCs5blk3cFlHM01sVXBtNDVzSml4ZCtQM0d3TXh2UjBqRTR0blAvcm5adVJHY044cTJaalJuNzUwTlVYcU9KWVBrNG1XRVljcUgycVJ5VGtOWHhMOFBPeFZVbjdweDRtanU3aEtCUkxyajFQKy9pWE93OStISVBQRDE5elVZTXNkbFdoMWcxMEE0dkUwdUp5WVZKMjZaRTc4VWR2djlIR3FudWFSbHBlMlNlNzd1S1NKNHJJRUVJeTFQZ3VZbmJWaGRCd2R4WTNhd044RHpxTnZMbHhKSlY4SHBWUytNT0o1OTJjVFVtQ0lFbTA5bEQ0cmdWOVNKS3dNZUhkL1dIMHRqT1IzeDUraXF2WlVRNXNsUk96ZjJmcnZuSUsrM1Z5d2NMZjdpR0V4Z2M0WVVHUmxGMDZkMmVOc3UyYlovZFNDSmxUeVo0bC9lcTk1cU9mYjV2eTJVdzZLWks4RzExaVZvbXkrang2SjM3Tm9YQ0ZrNE83Mm02ZkcxRHZwelFXR1VKRjVjTGZMa1hGWnhiL3ViaWZjcTNOdWhGTHBFVmx3cFRjMG1OMzN4NjhFUWNUVFFQUmNKV05DMXY0dTFWbGY1angyWWwvVFZPV0pTWjg5cDRsL1lhdHVWanYzVnBKdzhySDUxTlE2V1pQNUhxNUtYTW1MT2xNMkR2SjZlTmtzdm5EbmdPNjJGQmZjL2ZscUU5M1AvanZmNE54aU0yb0hvNTNONDB1cVJBSnhSS1pETmxWejhxd244YmlFRUU2amVRd2FlbjU1VjJYL0Z2dkQ5S21ORlZseTB1U0k3ZmVKR1lyWjFZRGJZSG1pd3VFME1JUUwrVzBNZ2FOeEhYcEpGSlpiVjU3QlNxRmtoWVhGMUtwak1laWx3dkVMZklBWXhGaHhtZjd1WmpoMlBoQVQwdWMzL3B3eXhpcTBVWlliTGE1QVVjZ2tnaXI3UnFxMy91bHB5bmJUa2QrTzkxdlVxQXpTUkFUdjcrcWVoV25GcG9xTHBxUERobnRLdnFFYWRLTVRzZ3FvWXoyQ29HWTJnWS9kaWNlaDZuYm1lcTkyVDFGNVh0UGZUMUU0Y3k2STA5WEhYeWljSkxLbzlzdzA3K09rZUEwVWVVNm5ES0VWdno5Nk9LVGxEMVhvN0U5ejZrdWpNZGwwZVhMV1g5MzlPbW9IZzZPZGZhd1Bmc29DU0YwK1BhYjZ5L1NLb1JpbFExdjZEU1N4YUIxY1RRKytFVXdyclI1NUhiOEp5TThFVUlNZWtZL0w2dWU3dVo0MlhIOWhhWVZxMUI4c0FwVWhSTlR5R1N5MkxTaWh6RlpUK0p5SDBSblJTYmx0MnFRcys1dzUxWEd5djJQYTYyNVduc0FkdDNnZlhWc0xjdkh4bk5aZE1waVJ3aDUyQm5lM1RSYTVSMUlrbGc2cHN2N0E5eCtPUEg4dDR1djYvZ3NPa2xzKzZpRzBVdlZZS1BpNGxwMWs2RlNLRmt5eWt1aG1FMW9SQm8yMmdkNjIzallHVjUrbWlxV1NOUHl5cndjakJUZXpxQ1I1eDhuNDl6K0dVR3VIQmJ0NE0wMzVTMVh3UzQwSW0zUzk5Zld2OWM5V0ZYRkxBVmtNdG1iak9KSE1kbVA0M0x1dmM1OGxWelFTa1g3Z09hajRTb2JJZVJvcmpweVRTcVZaUmRWNUpVSWNPanBVRis3K2NNNjdWSTF6UWs1SzcvRk5TeEpvQ3ZyUnBSVmlpdUZZckcwUnNIbmZsN1crRUNQd3pqd2VmODY3a01RQkpOTzhsaU01SnpTSlgvY285TklQT1RpY3VHSE82cDZUMUNsSmFReW1RR1BhVkF0bHlnVU5nL3Ixb1pxb3RFcUd5U0pScUg1NGdJaDFIdjVhWVV6ZEpKSTJ6Y0RaOXZOKytYT24xZWlHMzYzbGhVWDNkM003djg0QnZ1aHFGQ2cyeTh6NXU2OFBXdnJUUnkxaDMwSy9tN211T2VVV0NMOVpOZTl1Njh6Y0lVZERwUE9adEp3V2l2ZXR4L3FhNGY5RWFjZkpnWlc1K1BReVhlUmNTZnVKUnkvRzUrWVhXckFaVm9hY1NxRUV2a083ZVlHN0k5K3ZyMzFkS1NmaTVrR1dleW8wZUtpQmRFaG83MmlsZ3BQR3NLKzBOaWJrZW14YVVWeDZVVUxRN3hXVHU2S053bm4vM29YWDlCQUQxd2RGMU03N1EycDNxUlNBOFdrRmNuWHVFclBMOTk5T1Vvb2xoYVgxNGc2emltdTlQcmsrUFFnVjNkYlE2WlN6MGI4dmJhZWlzVGVxZU1yQm5GWjlBcWhXQ0Zpa0VZU0xBYk5nTXNzTGhmaVZjSzNSNTVTdlJBcmhSSktCUHp3cndabXN5dXFpOW9DQVFwS0JCZkRVNDdlaVk5TXlzOHRyc1Q5TUlIbUk1T2hQeTVGZlhza1BDTy92TVczUHV5ckk5eXdnbkczcTVGYUlwWEtoR0pwYmIwZXFHdElrakRsczcrZDdsZFlaOUQrcDZNN2QzR3FVY1RCMjhrRWQ1TnlzcWdxelpxU3ExaGFMekc3SkN3MnUxd2dsa2hsWXFWUzFYNHVwaVo4TnE1dFkyZkt3OGN2ay9LcDFrM1kyS2JUQ0M2TExoUkx4QktaU0N6RkJUVjQ3QnBhWTJvL0Yxek1FbmRqcnVPTFVCeTc4N1lobHpVUXFReUZ4V2JQMkhKOXhjU3VpMEk4eVZxRVczRzU4UExUMUFNMzRsNG01ZWNXQzRxaENiUEdvK0VxR3lGMExTSk5qODNJeUMvUExDelB5Qy92NW13NmQ2Z0hRbWozNWVoNXY5NUJDSjFjT1JnSHp3L3pzMU5wdEN2UXNocFdLa09CbmxaMWQxZDJ0elYwVjhxTVUwbG9SSnBBTEoyNktmVHRuMVBqMG92R2JiaENWWWVpcXVUK2IxSlhmSEQ1YWVyRG1DenNKWkJWdXd0a1NFWWpTUWFOVlBnNm1rRkRWVFpJRXMxRTg4V0ZTb2I1MlZIMWNUaE0ycXhndDlxdXZQczZVNkVlVzh1S0M0L3FaUXlkUmxZM1gwWk1CaTB4dXpUeGVpeDFNWUhReWtsVkxhNVNjc3NPM1lxVEwyK3B3SEMvcWlWQlIxc0RtUXdSQk1vcnJyejhMSVZhMG16Nm9NZmlrVjRtK2l6czlQemh4UE1WKzhLb3R6L2RQaDUzbGUreVVIV2xUUFhSVUhIUjR1aVEwVjViaFNjTjRWcEVWU01vWDJmVEx5ZDRZNnRqMXRhYlZDcDd1VUM4NnNDVDBrcVJzUFpxRUFRaUdIU1N5NkxMWjZCUlVHRTVIKys4VTBkNC9OcnBmdGJHWE9VWUhnVUcrZGgwc2pkNm1WU0F0ZktpRU05cXhZendHWVRRbTR3aVNsc2poSzQ4VFgyYlZhSndIMnRqcm53dmEyVitQZi9LM2Rid1RVYnhucXZSSG5aViszaGlpZlM3bzgvdXZjNWFHT0w1My8wR05acFdML0svWjZWUVVsd3VmSkdZZCtSVy9IOFBFZ29hbjJoOVB6ckw4Y05ETFQzRzlzUFBjd05LSzBYcmp6M0hwZDJWa0NFWmFrSlVQQVcxMHk2V1NMM3NqWHpsbXF3aWhDWnZ1bFlwbEFSMXRxNFFpbkg3aHZ0UldWLysvUWk3b3ZUWWpIT3JoNzdOTEhHeDVvdkUwcUN2em9iRjVkUldwZG5WbXI5MnVoOCtUc291bGNwa1RoYjZQRGE5aTZQeHM3ZDUxR283L0UydXdodS8yUE93anZIZjJCQVMxTmthSWZTLy9XR2ZqKzJDZTdadk9mbmk3OUJZbGRjZnUxdGxabnZaRzBYK01sSCtwU2JVYjI5V3hYZVpURGsrUW9aUVptSEZWL3NlNVpkVXJwamdRKzE1NG9uMktqbi80STAzcHg0bTVqWGVGLzQ4SWEvanZHUE5HQzdRZEhnYVgyQjgrdWJyOG4vT0crYWhjTUc4WCs1NE81bjhjT0w1SDVlaVZONmhEaUhVZkExTHlGV3ZhRDY0dWw1R1Fma0gyMjZlRFV1U2IvZkladENwVDhTNDJ4cU8zM0NsalZ0Q3RpektLaHNraVNaanFxKzZPSXVHOC9uWWQzbnBPejd1WGNlVjNULzdyNDVYbXk4dUJDTEo2WWVKWlFLeFNDdzFNMkJUOXJZQ2M0ZDY0QkJYcVZUMndiYWJwWlZpQXFINXd6dFI5UzhvYUNReHVHdFZZZHFQaGxUSlJrY0wvV1hqdk9Vdkl3aVVVVkJPTllmN2FxTFBaNk83SUlUK3VSRkxiV0pwdmtlbVhvdXBwZEIwcGRpQzFORmtSWFBnc2VqL2ZENEFsNDM1NmRRTHlwTEgzckoxUjU4MjUrWlVtZVhmRndiV2V6R1RYazlONXVsQnJqTnJkd3FxWk9MM1Y1V045cXZQVSsrK3BvdkVpdVd5U0JMbnY5R1gvSEYveDltWGZDNVRLa05VZ0I4dW9uTWpNbDBUdXpnaUZjRXp1UEovK0p2Y3NOaHNYRlEySWF0RXJLb2NVWU9RcWZ3UW9JcnJMOUl2aEtlb0VLUFkyZHZzOXExVUJ2V25venRUeFdBcDVnM3IxTjNWVEovRDNIWTZFcC9wYUdQd0pDNEhSNitNOUxkSENMbFk4eEZDSWQ5ZUNsUGxYNlBBM1ZBd0grKzgvWDZ3R3c0MEhlUmorK3h0SGxYLytYRmNkdTMzVUFIbGRGQVJVdGhJdmoveC9PZXpMeXVFWWlyamZWUVBoeTBmOWtJSTNYdWRPV3ZiVGVwS09vMWswa2tlbTk2c3BUeGw1Y2dVaXhGVUNDV2IvbzFBU0xaNnFsLzRtNXlITWRsaHNkbFAzdVRHWnhTTEdoT21WQU9ZYU9xalVjRmxta2xXWVlYYjNDTk5rL1BOMTdBeWhLemUvNmVzVWlRUVNlVWoyUzZ1R1RiVTF3NjNWcFZ2NU81cGIvU3kyaVZuTS9OQWVuNTVsZVZQSnpsTU90NU9OK0F5cjBXa0VRUml5M1Z0RUlnbFNkbWxURHE1L3RpekgyYjE0TEhwRHVaNjYyWjBYL3JYQS9uaDRabzdERHJKcEpOY0ZyMDFZcUNhZ1FxVkxaWEtRSkpvQzFxeHdsY2cyTnRhdnJ4Y0hSU1hDNS9KMVdCV3B2bmk0blZLNFpqMVYvQnhVR2NybFVhN3RUR1hhdVMwNWRTTFd5OHpPdG9ZL0xtNFg1OU9sZ045Yk1kdHVDSi9zYXUxUVVKV1NVTDFSL2k2bUNLRVNpdEVPRG9BLzRrUTJubnVWV0pXeWVIbHdmaFBpVVJtWnNER1pUdkxxdmZ3Mjh3a2JqQXF4RVhiZkxBT0dlMENvZkp2cW5FU2RQZWl2amhHNVhGY3p0ckQ0WjcyUmg1MmhyMDlMUGxjNW9jN2JobnhtTTkyVEtqM0ppTy92UlNwcWc0a0ZhOWJWbnMwQ3c3UklVbWk3dUJlZWFUMWRUSWhDVUxsZmdLZEpEYk05TTh1ckJCTFpES2sraDQwa2x3NzNTOHNOaHNudEZDMTkveGN6VlJlcnpISUJjL0laQWdScFJXaXdDL1BwT1NVNWhaWE5pS1FCdDhHOUgwanVmQWt1VldqbFNpalZ5V2U5a2JZMkJaSnBHV1ZZaDZiYnNKblQrM25zdmRhREVKb2ZFQUhmTm1CRzNGWG50VmZpZjFOZXJHTE5mL1g4Njh1UDBzMTRER245WE5CQ0kzdDVYUXpNaDEzWnl3c0V5cnZ0TmVCR1orTnZkcFNxU3cyVGJFQlRHTlJiaUZEaVplTWd2STJicTlhS1pSc1BCNXg4VWxxUmtGNVRsRUZURFN0UnBXQnBGbi9Oa2VXQjR2RVVvRklnak5RT2xVM1R3cjB0UHh0UVNCMk1lSFl0ek9Qa25BUEZ3VlVxOGFhTkZuRHFpeVBaTXBuNHlwME1oazYrU0JSL2lYY1d4NVgwRXl2THVzbFEwZ29sZ3FyTzdSOU1hNExqaDVTeWM1NTc3WUtQeHpjY1hxUUM0Tk8wbWtrZzBZeTZLUjhWSTVNaGhoamRxdXNvcThtYXNhN3lsQnBoYWpQOHRNcHVXVWdTYlFDclZqaHk4Tm0wSEJYWm9UUXhTZmFLZTBIQUFBZ0FFbEVRVlFwdy96czhHU2YvK3ZkL05LcWRpMUx4M1RwNVc2QkVMb1ludExBeWRJY2NWRXZ2MzBTaUN0V1BJdlAvZnFmeHdpaElkM3NjQjJmc2IwY1IvcmJudzFMcGk2T1RpMzBrNHNPRUovK2lFWVM0Zkc1UVYrZFJRaDlNc0lUaXd0ZkYxT3FvcjU4WnE1QUpLRnFYU21uK0trYnBmQjRNTnBiSEJYLzZKbzBvOTJzRFphUDk1N2F6d1gvNld6Skx6d3lpOHJQdlBNcUV5RkVvNUh5RDNkdHNGUmxyY2pIc0czNjkza2Q4M3BSaUplNUlZZmQ0TzdIa3pkZHc5Vm9FRUovZnhya2JtdklZOU4vUGYrYVN1SDcrOU1nbFM1QXNWUzJkRXlYaG9UWGJqOFRpWTEySHF1cVM0Mm52YkVabjUyajFPaE9VNUZKWlNpdnVMSkMyTWhWQ3FYK2djWlF1NGduV3FRNHpUY0hIdi80SDBQaDVNbVZROWhNbWxnaTNYbnUxWGZ2ZGNkN3p2L2NpSjAzckJOQ2FNSHdUbnV2eGRCSmdtb004YStxdEk1TzlrWS9mdEJqVXZYcU9meE5icTh2VGkwTThmejlVaFJ1SUpkYlhHbktaL2QwTi85eGRrOTh6WC8zRXhwVnRuQnNMeWVzc3gvSDVUUWhOWVBDenBRM3pOZStyRklra3RSWUoxQTFiSmwwMm9TYUZleHBKTWxtMEJoMHNsSGxkbFJRNjZTUXlaQ3NvQXdtV250QXBqeFZOVWxsNDRBWGxhM09PdGtiVVFZOEppS2hybDJ5dW1teWhsVjl0MEJuSE1yM05ENVhQcHhWbjhQQWtnb0hwdGIyZHBVbFkxWEM1ekw1M0ZwZmxjcGttbVN4S3lPVHlsQmVDVWdTclVIRFYvaktiSnpwNzJaamdCREtLYXFjK21QbzRXWEJ3L3pzU0pMb1pHLzQ2ZTRIQ0NFVGZkYit6NnFLUk82ckpYTk5tWllWRi9LOFA4QVZyMTdLS3NWVE5vWGlWY2ZPY3krbjlYUHAwZEVjSWZUengzMUNJNDQxc01vc1ZUWnZRdThPOHVmbDI5OVNpY0N5ZWh3UjZxZk4zQW82WkxRemFJUmlMd09sQUVzMTRtaWgvK0ZnZCtwUGhhV0FRbi9wc2tyeGdSdHhDbmNZMWNPQktpdXRFZzZyYXBKUVdiSjF3S0NUVGRBK2poYjZlUFp5V2ZVL1duU1NpRXpNcnhDS2JVeDRmQzR6SWlHdmk2T3hrUjRMMS9leU45TjdFSjBsa2NwWURCcFZIOHZMb2FwOEJVR2d3VjF0RDZyYXU5QTRDQUl2aVY3c25QZ3NQdmR4WE03RG1PejdVWmtwdWFVTldnMm9mRUkxNWJIVlVJYjcyVjJMU0t0UTRYcHZHUlRLMGJ0Wkc0enA2WWlEVS9KTEJQL2NpRnMzb3p0QklIZGJ3KytQUDhkTFlUOVhNdzliUTF0VEhwN2FwUldpUytFcDFCMm8xQldGZEMrODM3aTFPc3krUWlqWmNlYmx0elA4RUVKVUU3ajkxeHVxenZHRHMyaGtWVVBVYzQrYlZZN1Yza3l2N2tTYlVUMGNSdlZ3VUQ2ZldWRGVYS085RnBnTTJxb3AzWmFOODM2ZWtQY3dPdnRoVFBiRG1LemtuTklHcmJ0aG9ta1lOSklReXpSWFpXTXRXU0VRUzZSVjlpZVRUdUo2Q2tLeEZMZGZJUWhFSTBrbW5jUVRuQ3JZUnJtcUcvdGxHcVZoVlVLdDEzMWRURzl0SExuejNLdVREeExFVXRtYWFiNDRLcldrUXZUbjVWcW41K1ducVluWkphVVZJdmtHa0ZQNk9rOFBjc1hIMXlQU1UzSkw4YWM4anN2NTluQTQvbVUyZmRBVEY2OVplemc4S3FXUXoyWGdhcHBOK3hhdERrSG9jeGlST3llQ0pORVdOSHlGcjhCNy9WMnB4THFWLzRRVmxRdFgvaE0ycEpzdFNSSUxobnYrY3owdVBENTMxUlJmTEU4U3Mwb2FFcFNuVFBQRkJZVzltZDZPdVZWeE5BdC91eHViWHNSaDBxeU5lZGJHM0d2UDAvQ25PSmpyZlRYUjU1c0RpbzJyNUxFMDVHeDgzei9RMDVMcWxwVlZXQ0VTUzIycjIralczZjVXWStHeUdyck4yVXgweUdobk1XaEtNVTRhTko4VHNvcHhaRXR5VG1sTVdsRnNXaUgxdjVrRjVRbzdhWVZsQWx5Y1ZoNTNPOE82amZZMzZjWGxBakdEUnVKTmdOSUtrWHlEVmphRDF0SFdFQ2ZQNEN3VUJwMXNiT014azJwZlEwT2FGb3FsTXR5czlaZDV2UmVNOEdUUmFkaGlwM0tHMC9MS3Btd0tsVmVUV0RSZ3BnVzVhTERScnZobzhibE1OcFBXeThPaWw0ZkZySEpoZG1IRmt6ZTV4KzdHWHc1UExXOUNqUTJJdnF1VFFUNjIzWnhOTjU5OG9aZytqWCt4WnZ4NkJseW1oNTBoUVNCREhzdk9WSzlIUi9NQlhhemxtNm5rbFFpU2MwcHZ2OHJBdVdwdU5nWlA0bkp3TnNlTS9xNTRXWXdRT3Y4a1diNUJRMmZIR3ZYaDVacytLckQxOUl0NXd6dFpWOC8wTzY4eWI3M01hUGo0WndhN1ljOVhoVUQ4KzBYVnhiRWFTQU5yeFN0RE5tY2hoUXZSNGNJRU5XRXphSXRDUEJlUDlHSXlhUDV1NXY1dTVyUEtoVGxGbGMvZTVoMjZGWGZsYVdwVGN1bGhvcWtQT28wUUsvWU0xcXgvQ2Y2a3ZmSi96aHZtc1d0QklFSm83OVVZWlFXTkkwM3dBYjJwOWVFYXBXR1ZzVGJtZG5aNEoycjZlbG4xOWJKS3p5OC8vVENSMm1iZmVQeFpIU0ZzajJLekg4VytxNkJCSVBURk9POXAvYW9zOW9Tc2txay9YaE9JcE1OODdjd05PZDFkelVpQ2VKTlJkT0R6QVZTNTJlRis5bXNPaFRkaDhLMk1DcFVOa2tTTDBQQVZ2anpCM3RhN0YvWEZ4emRlcFA5MUpSb2g5T3h0M3UrWG91WVA3OFNnay8vK2IvQ3FnNDhYamZUQzEzeHo0RW5UM0Z2TkZCY1V3LzNzdnB2UkhRZkdTNlN5WmVPOHQzNFVZS2pVMlJISDgvOTYvblZHUVRtYlFSdnA3MkNveHpUbHM2Mk5lYzZXZk95cDdHaHJ1R0tpai94YnRwMk9sTTlwMXhKVWlJdTIrV0RkTXRxUllqOHREV3JqbUpCWjR2WEo4VGZwUmNyWlV3NW1lbU42T1o1OGtOaW81c1pNT3Nubk1pdUZZaXBzQTFlSnNESGg0WDd2WWJFNUk5WmVwSzd2Wkc4VXZtMGNRdWpXeTR4SjMxL0RhMnMyZzBZUWlFRWoyVXhhZGxFOXNlaGNGdDNWMmdBZnYxU1ZWSzhTRTMzV3pPQ09DQ0Zja1ZLZUNiMDcvTFpBK05ITzI5VDl4d2U4aTdZZDBzM08xWm92MzQ1U2sxQjh0T1NuTkovTDVIT1pMdFlHVS9vNlp4VlVuTGovOXNDTnVQaU00dUp5WVFOejV3SThMQTR0QzI1SXJvVE9JcE1oSTMzVzJrUGhoV1ZDUlhYWGpFa3ZGRXVPZlRuUXpxeldYejZ2cEJJaGRQSkJBamJhUi9WdytQTktORGJhWndhN1VWa25mMStMa1gvWGpSZnBNL3E3NGg1c20vK0xTTTRwdmYzREtKWDNMNjBVNzdyd2F0Mk03dmpQdW51OEsyQnZwdmZUbkY3NCtLK3JNZlZtbDdqYkduWnhORDV4NzYzeWdzSGFtRWNGQlFSOWRUYXRPczUyK1hodnFrNHNqZ2thK1BXNTNPb1B3dG10dGVYdk5BaFZCaitCa0FHUCtlVjRuK1hqdmVWYnZ1R0o1bXpGbjlEYktiZW84dC83Yi84T2pYMmJXVkpjTG14Z1UyV2ZEaVpIdnd4MnMybFFUeXlnWlRHZnZyOVM4UkhWSUpYZEtQZ2NSbkdGaUlvSXBVckdOTXAvMVRRTkswOTZmcm5aOUgwaDNSMm05SFVlNW1lUHU4RlpHM1BuRDYreTJCOUdaMi82TjZLQmR6TTNZTzlaRWlUdnZKdTkvU1plSnl6ODdkNnhGUU1SUXZ1WDl1ZXc2RlRidVN2UFVtZlVMTG12TWRTdnNrR1NhRExtMC9kcjhncWZvcmVIeGVtdmgrTFFtOXppeWhsYnJsUHFkZG1laDROOGJGMnMrUTdtZXZ1cUErUHZSMlVkdXFVWVY5c1FtaTh1S0Q0ZDFibXJjMVhkT0JwSktPVCtLSHpvdDlQOVB0cDV1MUlrV1RmRHI2TlNPMG1oV0hyN1pjYVZaNm5PbHZ5UGgza2doUHA1V1hXUjI3U2dQSnZOY3U2M09uV0ppMVpGeDR4MkRVWXNsYjFLTHFEK3BKTkVUM2VMb2Qzc1F2enR2WjFNRUVKM1gyVW01U2gyWTY2REFBK0xHeHRHMW5IQkFHL3JpdjgrVkQ0LzB0OUI1WG5PdUwvazlSTTFvNmc1TnFhbkl5V0pHcDdDdDJLQ0QrNzhISlZTbUpwYk9xaXJMVFpkZkRxWUlJVG1ESEYvbFZ5dzdVd2tRdWlqSWU3WTFaZVlWZUpvb1U4amllOW1kSis4S2JTQkg2UmUrQnpGRkdpTWhSSG5reEdlQzRaN3ZrektDNHZOZVJTVC9TZzJPeXFsc09sVmFnR0U4R3A0eWFqTzNaeE5WKzUvZkQ4NnE2WGlNQ3VFa3Q4dVJxMS92OHBteml1dVBIYjM3YUZiYnhnMDh2cUdFSHdHSVhUNlllSzJqd0p3UXNlam1HeXhSRXFua2JqaktFSW9OYmRNSWRydCtOMjNIVzBOMXg0S1AvOGtHU0hVczZPaUE0dWlvNDJCZkpPWUgyYjFlQmlkcGR5VVFSa2pIdlBjcXFFNG1DVXRyK3liQTQvcmZVdWZUcGE3Ri9YTkthcjg2MHIwVi92RDVGL0M5VEpMSzBUK1MwOUdWZGVpTStPekovYXB5c1pQeUNyQjNlbStudHh0ekhlWG05NG9vVDVJQW5WM05WLy9YdmRnSDVzNkxqTTFZSDg4ck5QY29aMmlVZ3J3TEhzUW5SV2RXdGpZWUNLZ3pkQndsVjB2ZkE0ajBOTXFxTE5WL3k0MkhTejFqYWZ1cXhCS1hpYmxpeVd5Z2diMERHc3BEYXRBYWFYNHlKMzRJM2ZpVGZSWjcvVjNXenFtczd3THNxdXp5WllQZTI0NDlxeHVINzBCbDdsZ1JLY3Z4L3NZMU54dEs2MjJtbzdmZS92bjVlZzUxU29idi9UMWdjYy9uMzJwc1JIeEN0U21za0dTYUNaYUlTNzhYYzB1ckJtR1Y3eFNxV3ptMWh0VXhVZUVVSmxBUEdyZHBRZWJ4MUN6SnErNGNzcW1hdzJaTXEwa0xqQ1VVNzYwUXBTU1c1YVNXNXFTVTVxY1U1cVNXNFlQTWdyS1B4N3FnZXZzZkRDbzQwK25Ya1NsRmg2Lzk1WXFXdmttdmRqWmlrOFE2RUYwMXFCdnppT0U1bGVIOWd5dExvS0RvWEtJbWh5T3BCWnFFeGN0ams0WjdacjdCQkFJaGZqYm0vSTU1Z1pzSnd0K1Ixc0RQeGN6UGJtSFFDclZ1S290MVpJQjBjbXFUakJycDFXbHlwdnkyWWVXQlIrN0UzLytTWExkbXF4ckI1TWxvNm9TZTc3WTgyRHh5S3JqRDdiZC9IYUdIeTU2c2ZuRG5wRkplZkVaeGQ5Vjd5N08zbjVyM1F5LzNwMHNKd1U2SDcvM2xxcTZvY25VN1ljakNOVFowYVN6bzhuVXZpNjVKWlZSS1FVbkh5U2VmcGlZMmJ5Z0ppRFEwMnJ2cDBHTGY3OTNRUzZCL0IweWhGQ2owOTZ1UGs5ZC8zNzMwSWkwUHk1Rm5YcVlpSjl3S2dZa3IwU0FFRXJNTG8xTXpPL3NhQ3lSeWh6TTliL1k4L0JWVXNHY0llNjRQdlBmb1RFS3MvbmM0NlF6WWZWbm1IZXlNenkzZXBoOFdKcXRLZS8rNWpIVE40ZUdSdFRWKzlET2xIZCs5VEFjaEMrVnltWnZ2MVhZZ0JKMFhnNUdDQ0V6QXpiVnRVR0JCYnZ1VWhZN2dkQ0JMd2Jnc2NWbkZBOVllUzU4MnpoVFBudEVkL3Q5Uy92UC9PbEdLOW50ZlQydGZsL1kxOVdhMzVDTENhS3FTTmlVdnM0NXhaV3hhVVduSGliOGV5OEJKcG9Hb3NrcXUyNEdlRnVIYnh2bjdXUkM1YTVqSy8yWDg2OStPZitxdm5kWDBTSWF0Zzd5U2dTSjJTV0dlaldxNTdBWXRDV2pPczhlNUw3aDJMT3RwMTRvUkg2eEdiUmdiNXRKZ1IzR0IzVEFoZ2VtdEVLa1YzUE4yc25Pa0NTSnpJSnlTeU11am5zYXQrSEsxZWRwU0h1b1YyVXJTNUpURHhPcCtqdEFHNlA1NGlLa3UvMlI1UU9waWJQNGovc1hudFJZbGhBSURlNW1LOSs1aVNTSm9iNTJlNjdHMUx2K2IxbHg0V0pWdFVWdnJNZmlNR2tiamovYmVqb3lKYWUwanNxMVA1OTl1V2lrbDdVeGQvLzFPTnhmUFRtbk5DYTE4T2lkK0JQM0VpS1Q4c1duUDZLcFdtdTlTUyt1RkltcGVsVWNKcjM2UUF1OE1CU3cwOTd5bU9pejR6UHIzNDlTQ3pLRTVnN3BGT0t2bUNOYUxoQmZlWlo2K21IaStjZkpPY1dWcG54MncrLzVLcWxnM1BvcmxTS0pXSzVnaklVaDU0OUZmWEZSaXNXLzM0dEtlZGV1eWRGQ0g2ZlozSS9LV24zd1hTVUozTFNHdzZRTHhUWEN3SGpzS2lYTllkRnBKSEZzeFVBWHVYWHpsTDdPVS9vNlp4VlcvSEVweXJxV1RIdGpQZGJ4RllPd1BYRDg3dHNMVDFJb28xMHNrVTdmZlAzaDVqR2Q3STBLU3dYbUJweHRId1hnWmNIUk8vRTNJdE1YLzNFLzdLZXhOSkxZOTFuL3RMeXlCOUdONjFQZDlqUndTblBaZEh1Mm5yMlozcEJ1ZGo5OTJPdkNrK1I5b1RIaDhYbkY1Y0p5eFNvclFJTnd0dUtmK25ySS9GL3ZITGtkci9nYkVrMkpsWCtkWE5ENWsrTXY1ZUppc0hqQkJ6ZzhIbGVZcDlQSWE4L1Rpc3FGMkJGNytwc2hlUDI2OTJxTXdqMGJZczlPN04zaHJ5WDk5RGtNYkhpdlBSeStZb0lQaDBXM01PUmMrWGJFOWpNdjF4NE94NThsRDQwa1Boalk4Y2ZaUFNsVGY4R3V1dzJzYXRQWndRUWZQSTJ2YWlsSG83Mzd1ZlplaS9tbnVod21qU1IyTCtvN3VLc3Q5UkhKT2FVVHY3OTYrZHNSVERvNXJaK0xrNFgreHp2dnFHeEYyVFFJaERncyt2aGVqbjh0Q2FyTnAxQUhIQmJkM2t6UDNreHZvSS9OcGxrOXJ6NVAvZnRhYkZoY2RsRVpURFJOUVpOVk5vTkd1bGp4cll5NWRxWjZEdVo2TGxZRzduYUdudFZSbzFSVUtsNjUzb3hNdi94VTlZeXJvL2xTOHpWc0hiaFpHNnliNFVkMXFZalBLTjV3N05uU3NWM3dWOURuTURiTzlKODcxR1BoYjNmbDdZb0p2VHY4ODNsLytmdThTTWovL0s4SEMwTThSL2QweEx0OFkzbzZMZ3J4R3VCdGpSQmFkK1RwU0g4SG53NG1CSUZPcmh6eXYvMWh2MTE4clMwNzBnMVUyZktTWlBQc1hwZWZwb0FrVVF1YUxDNXcrNWdkSC9lbXZIanJqanhWOE4rRmRMZGZPYW1iUXBhb2tSN3JqNFY5dnh6djgvTzVsOGZ1dk0wb3FOVWwxRkxpZ3M5aGJQNndKNVhqMXRuUk9ITG54Q1YvM0wvd0pMbnVoMWtnbHM3WWZEMDl2NXdxbGJVdk5IWjM3U1V0cVRiUGYxMk5sczlwTHk0WFBvbkxrU0ZVVU5yMDFqWnREeGp0TFkrNUlVZmRRNmlMelNjaktLTzlRaUErRzVaMDVIYjhwYWNwOGhXd3FXeE5hMk5lNFpGWkNuZFFjSFhuRkZlZWZGaWpDMnMvTDZzTk0vMnh4WDdyWmNiT2M2L2tKeUZWbnlhbnFPSmFSUDBlY2JGRW1waFZRcWVSRm9hY1V5dUg0UFc2UUNTUkQxS3lNT1I4TTZVcVBPYm9uZmlZMUtKM28yWFRMNndaaG92VDVKY0lQcTVPWEtjb3FSQ05XWDk1NTd3K3YxOTgvZjJzSG5nWmxKUmRPditYTzlpSytPblVpMlhqdkxrcyt1VnZSMHpaZEUzQlo2bHA4TG1ORHA3aHN1a1QrblNZMEtkRFNrN3AvYWlzeDNIWmoySnpuci9OTGExc2ZCVWMzWVpCSjM5ZjJEZkEzV0xONGZDVTNMSUd2S011eWdUaWw4a0ZabngyU1lXSVNoaWhIR3JMeG5tYkczQ0U0cW9hcUlOOHF1eFllek05UFBWS0tvVEx4L3RnWHhpUFJkOXpOZWF5a2dsTnFYYjgvOTVPeGxzKzdCWHMvUzc4ZS9uZVIxdE92WGp5SnVmRWlrRWNGcDBraWMvR2RINXZnT3U2STAvL3VoS042eVRabWZJbUJ6b3ZHT0hwVkYwblR5S1ZmYmI3UHU0ZVIxRWhxUG9LaHJ3YWUyNGtnYnlkcW1SQytKc2NmT0J1VzJXV3ZFNHVXUGpiUFh6c1ptM3c4N3plbE1YKzdlRnc3QlM0R1preDVZZHJSNzhjeUtDVHZkd3RudThZZitwaDR1N0xVZGVlcHpWLzE5M0NrTE5tbXUrc2dSMmJZTEVyd0dYVFIvZDBITjNUTVQydi9INTA1dVBZbkVleDJjL2ljNHNWTXlTQk5rV1RWVFpKb0d2clEycGIvdVlVVlY1L2tYYnRlZHFORitueTFWNVYzYWRxcGl2UGgyWnFXSlU0bU9rTjhMYVpIT2c4dUtzdDVTNDQvemg1MXJhYnVjV1YrNjdIZmpDdzQ4YVovbGlhT1Zub24xODk3TC83Q1F0L3U0ZXRoUU0zNDJZR3V3MzBzWkZLWlZlZXBmNTY0ZFc1c0dRWlFndERxaHBTWFBwMk9PVWNMS2tRRlpRSyt2L3Y3UG5Wd3dJOExIaHMrdmE1QVV2SGRObDU3dVcrMEZqTmI5ZmFCSlhOWnRKQWtxZ0xUUllYK2h6R1VGODdTcTMvY09MNW1rTlArQnlHalFuUDNkYXdsNGZGbUo2TzhwNit0NW5GLzl2LytPdkpYZkgrczdNVmY5dEhBZHMrQ29oTks0cE16SCtUVWZRNnBXRC85UnFKN2kwaUxnWjN0ZjF6VVYrY0x5T1dTQ3VFRW4wT3c5bUtmMjcxMFBpTTRpTzM0MThrNXFYbmw1ZFVDSVVpS2U2YWdYczNTcVV5cVV3V20xNGtsY3BNOUZuNFROM3VPVXIwV1JseEUrVHkrL1plaTlsMTRUV1doOFA5N0dwN3U2YlJCSEhSTkhUSWFMZlE0Q21ORUhvU2x5T1Z5cDdHNSs2K0hIM2s5aHVWVXA1S1ZpRUlaS0NxY3FNeXBueTJ1NjFoRHpmejBUMGRBejJyV2l3a1paZE8rekZVWVpYUTJFeVNpZDlmSXdrMExzQnB4OXpldUdwOWFZVm80dmRYcno1UEMrcHNOVG5RZVVwZkYzMDVQOExvSG82cHVXVnJENGZqeUpseWdmajdFODgzenZTM045TXJMaGMrM1Q0K282RGN2YnBxQmJZNkpCSlphbTdaMFM4SDRpRVZsUWxEMWw2azRuUCt0eStzYXdmVGdUNDIraHpHMlcrR2JqNzVZdFdCeHcwczVOYjZ0R1J0U1RzenZjbG1ldU1DbkhLTEsxTnp5ODZFSmFYbGxtcHlqUTROaEVZUzd3ZTdlZGdiVGZuaFdySnF1NzF4Uld0Y3JRMnVmVGNDNTRnaWhPUkQxdXR1Z3Nybk1uSDlGY3k1eDhuSzExQnpzS3V6NmRWMUk0SzliYWdWdGtRcVcvcm5neDFuWHlLRUxqeEo2YjM4OU1tVlEzQkpRbE0rZS92Y2dEWFRmTzlIWlZrWmM3dDJNSlhmeHNzcHFwejh3N1Via1lwUjlLOVRDckM3Y011SFBiK2Y1Uy8vRXRiM0pSV2kyTFFxN1g3c1RyeUhuZUhYazd1dC9PZHhuMDZXSG5hR2daMnNSdmQwb0FiODYvbFg4cVdoVHo1TUhMSDI0ckVWZ3d4NVRKSWt4Z1U0alF0d0tpb1R2dmZUOWJOaEtyNTREV1FJRWFyL1VXeE51SWVXQmZmc2FORjhpMTBlYXhQdWhONGR4dlIwekMydVRNc3JQeGVXRkpkZXBObmxjTm96bXF5eUJXTHA0VnR2UGgvYmhUb2pGRXZ2dk1xNEZKNXk3WGxhUkVKZWJVNHBTMFBPTC9QN0ZKY0w4MG9FQlBHdXZIT2hVcFo3Y3pRc2kwNDZXdWhiR0hKc1RIajJabnBPRm53M0c0UE9qc1lLd1hwNXhaVXI5b1ZSL1JjbFV0bWZWNkwvdTUrdzZZTWVWQVBhY1FGT0E3eHRsdjc1WU8rMUdOeTk0bXhZMG9sN2I2bGNYSkpBVkxVT0xBWXo4c3QvL0MvaWowdFJXSThIcnp6Mzg4ZTk1d3h4eDAyaGZwemRjOFA3L3RlZXA1MTduSFRxWWFKOFRxOWFhVW1WRFpLazdkRmtjVkZTSVJxMTd2SzhZUjYvemc5Yyt1ZUQvZGRqay9aTXA1cWN5U09Ub2NPMzN5ejQ5VzVSdWZEMHc4UnZaL2d0SE9GSnRaSnhzekhBcmQySHJMcWc4TVptTHNnUlF0UDZ1Uno4WWdBK0xxMFFUZGg0TlRtbjlOenFvUjBzK2RoeHNISnkxNFovNWVTYzBtR3JMN3lXQytiRlBndktjMEVkTEI3bE5iSzZOV3hwcGNqTWdQTm95NWpDTW1GZWNXVVhKeFBxZk1NL3VrMkE2dkd0RDg2dDBsaktCR0xQVDQ1SHB4YldjUTJWdEZNcGxHdy9FNm53NnJSK0xzcEZyWDJjVEk1L05VamVvbmorTm0vMGQ1ZVZOU1dqZXRuZGtIV3dxelYvZEEvSFQwWjRVczJ1b2xNTHAyeTZGcEdRanhBS2pVZ1BqVWovL0srSE13ZTRMUXp4eEFVazJVemE1Mk83VEE1MFh2amIzZE9Qa3FReWRPcGg0cTNJZEo4T3BtV1Zva2MvamFWdUZaVlNtRmRjZVdMRm9IRUJUcFNheXl3b0g3SDJrbnhNc2xncUc3dis4cGx2aHZidllrMlN4UEx4M3NYbHd2WEhudFU3K0RaQnFiWmtzOHRVTU9pa2xUSFh5cGpiM2Myc21iZlNUZWcwc3BlN3hiTWQ0eWRzdkhiblZZYlNabS9qVmxUM283TytPL3BzL2Z2ZEZYcXpsVldLVTNOTFJSSnAzVWxvQkNJWWRKTERwRWxWWFNhZnpUVlFycjVhU2s3cGh6dHV5YWVHUG51YjUvWEpzYlhUL1JhUDlNS1c4NzNYV2ZOL3ZmUE5sRzdkcXN1OVNxU3lQeTVGZlhQZ01jNjNWK0Ruc3kvbkQrK2t6MkdRSk1FaVZXU1I0VmcxakF5aDVPeFNHa21jWERsWTRUS3BWTGJ1NkZQbFprNVhuNmY1TERxeGMxNGZLcEpvejlXWStpMzJXcElYNkRTeXA1dlprUzhIVW5aQ2kwT25rWlpHWEVzanJxK0xhU3Q5Qk5BUU5GeGxQNG5Md1NXYXpvWWxYWHlTRWhxUjFwQk9ZSm1GRmFFUmFiL003eU4vOGxsOHJvSzd1WmthOXN5akpGTStlM0tnODR6K3JpcFhrNVZDeWE0THI3ODcralJmeVZtUVh5cVk4L1B0NDNmZi9ybTRIN1lyREhsTXlwOSs0VWtLUWpXQzJtU3lkd3ZXa2dyUjk4ZWYvM1RxaFh6TjJrcVI1S09kdDA4K1RQanB3MTU0cUF3Nk9jelB6dHFFKzk5OXphbEgwL0lxR3lSSlc2TGg0Z0loOU52RnFIdXZzM0NPMlBUTm9UYzNqcEozNDBpbHNuT1BrMWNmZlBLOHVtaGNwVWl5Zk8rakxTZGZMQXJ4bXRpbkF6YlhFVUxud3BJVkV0eWF2eUJIQ0oyNDkzYmVzRTZCbnBaWmhSWEQxMXpFT1hIZFB6dTViSnozZ2hHZEdtV1Vpc1RTNFdzdXlsdnM5R29UblRJMDJNeDNDeWNxR1BCbVpFWnlUdW51eTlGVVJBQkM2RkZNdHVhRmw3YTh1R2dnaEV5cit0YzNoMTBYWGkzWWRhL0dLVm1qYTFDcEZ3OWJ3OWU3SnVGdGF0NkVQUXF2M3R3NEVuZVo2djdaZjAvZTVGTG4rM3BhM3Rnd2tpU0pvakxobHBNdmZ2d3ZRbVdUa241ZVZqYzNqc1Nkbi91dU9GUGJHQmFQOVByZnBLN3lUazJ4UkxyOXpNdHZEanlXaitTbklBazBQY2gxelRSZjdLN0R3ZkN1YzQvSXJ4Vm9KQ0U0T1FjNzNwN0U1YnozMDQzbzFFSjlEdU8zVHdLbjlYTkJDRjBLVDVtejQxYWFLcGM4bTBIN1pYNmYyWU02enRwNmM5LzEyUHArd3JaQzZkSDZkWDRmcXEwT29GNHlDOHEzbkh5eDQrekxabVpYdWxyelkzK2ZRdjBaL2laMzdzN2JWUHAzY3hnZjRIVGlxMEh5WndRaXliYlRrZXVPUEszTk1IQ3g0aThiNXgzZ1llRy85Q1NlaWQ5TTdyWmlvcytCRzNIYlRrZEcxZWtON094Z3ZQbkRudjV1NXZwS2lxZTRYRGh1dzVXYmtUVmF3WHZaRzUxYlBVeSs0K0RMcFB3bGY5eS8vcUt1WW5nOTNNd1hqZlQwZHpQMyt1UjQwMzU1Qm8yWVA4eHoyWGh2bFhzVVFEdER3MVcyblNuUHdwQVQvaWEzc1Vzb0RwTldjR1FXRmJaYUlSQVBXM1B4MXN1cUtkYXlHbGFQVFo4M3JOUEt5ZDBveDMxK2llQ3ZxOUZiVDBYV2tSK0xNZVF4LzF6VWIzeHZwM05oeWFQV1hhcmpheTRaNWJWMVRzQS9OMktYNzMxVVIwZG9Pa21NNzkxaFVZaG5nSWRsaFZEc1B1OW84NU9WV2d4UTJWcU9ob3NMWlU2dUhEeTZoMk5LYm1sRVF0NjVzT1JURHhQcWJ0blEwY2JBMzgzYzNkYnd6cXVNUzlVMU1scFdYTmlaOG82dkdEVDF4OUNFbXYxb0RMak1rTzcyZlR3dGU3bGJXQnZ6REhuTXV2ZjJ6b1lsalZwM1dmNE1uOE1vT3ZZQnJvTGh2ZmdFUW1qVmxHNXJwL3RSRjFRSXhPdVBQY083YnNIZTF0ZStDOEhuNzczT25MbjFadDFKUm1wQWZlSkNoNHoyYTg5U0I2KzZVT1BiNGo4MGQxSXJ3dWN3ZXJsYmxBdkVlaHpHUmFWcTJDNVdmRDAyQXlFVWsxYW9NRjNYVFBOTnlTazllaWUrRG4rVm5TbHZkQTlIaEZCV1ljWHhlMjlydTR4Rko4K3NHb29UWm1ReWRQNXg4b3A5ajE3VkxNcWxESU5HTGhubHRYYTZINWRGbi9qOVZlVjY3M01HdStjV1YwWW01c3RQVHBKQWZ5M3VkellzNmI4SGlVcTNySUdmaTZtOG4wTFRJQWwwN2J1US9sMnMxVDBRb0lweWdmaGNXTkxITys4VUtsVnVhemdjSm0xRWQzdVpESlVMeE5HcGhRa042THZXUUd5TXVaM3NqWEJDMmpkVGZFTWowblpkZUZXM1JzZlFTSUxhNGFlVGhCNkgwWkFxOFUzQXpkcmcrWTd4WlFMeGpSZnBCMi9HblExTGFtQ1dPcUVxZmZjZHRjdGtBeTV6Kzl5QUNiMmRxSW83UVB1bUhhanMyamo0eFFBK2gxbFFLbmlla0h2MGRyeThQN28xTkt5MU1YZjllOTJ6Q2l0dXZjd0lqVWhybE10c3ptRDNNNDhTNiswQTUrVmdkQzhxcTRIM3REUGxlZG9iWGFxbE9KOG1BQ3BiNjlBNmNXSElZMHFrc3BMbTFUdG9wUVY1dmZCWWRCelpKNVBKWlBoL1pRai81REtaVEN5UktUUXQxdWN3ZnBqVlF5aVdGSmVMVmgxOGd2MkpCRUZJcGJKK25hMkVJbWxZYkRhVkZHeHB5T25meGJxZ1ZQQTZwVEM1TVkydTFVVmJpZ3NkTXRwZkplWDNXbmE2eGd6UjdDbXRzVmdZY243L0pQQkZZdjdoVzIvcTNzRlR3TkZjYjB4UHAyMUtnZjN0RGFYbnl0cVllMjdWMEs3T0VDT25XVng1bXJybzkzdXg2ZlZVYndKVVlzUmoxdEVBcG1YcFlLSC8wNXhlbzNvNDFGRnRHMmhuNkt6S0JnM2Ixb0RLMW41QVhJQzRhQ1BVS2k1MHlHaC9tMWs4ZFBYRk9Qa0Z1bTVNYVhOc1Bub0FBQ0FBU1VSQlZLQ3RVWHF1ZkoxTmo2MFlTTVVqQVpyRDg3ZTU2NDQ4Ty8wb3NkNCtxSUJhSUFrMG9ydkRxaW5kL0Z5aGxJTnVBU29iYUNOQVpXcy9JQzZBTmtLdDRxSWxTKzlxT0J3bTNjS2dabmxKQXVZejBCWllHWFBickxZazBDaDhPcGorc1REd3MxR2QyUXdWTmRoUVZieFhXNDlLNTZqbFIyYlN5Zm5EUEhjdjdBc1d1dzRDS2h0UUY2Q3l0UTRRRjRDNmFFdHhvVVBWNDdrc3VvMnBwcGVYQkxRZUpTY2NnWkNOQ2M4QVZnQ2FpZ21mdldHbXZ3R1ArZVBKRjhYS0tlNmc5ZHNBVlQreVBvZXhaS1RYTjFOOG1Rd2RjaTRERktDeWdiWUFWSGE3QU1RRjBCYW9XMXpva05HdXg2WTdXZkRyS1lNRUFDME5uVWJhbWVxMWJFTnBvR1ZoME1tVms3dDJjekZkY3loY3ZzTVpvQllJaEx5ZFRGWlA5UjNkRTVMWWRSZFEyWUJhQUpXdGpZQzRBTlJDRzRzTEhaSktOQnJwYk1ubjFteXFETEd2UUd2RFl0QWNMZlFhY0NHZ1RnaUNHTzVudjNkSlVGQm5xQmlzWnZ6ZHpQNytMQWdzZGgwSFZEYWdGa0JsYXlNZ0xnQzEwTWJpUW9lTWRvU1FxN1dCY2lOaUFHaFZXQXdTNnRsb0M1NE9ScWUrSGh6aVoxOVhpanZRQXFqK0hWa00ydEN1dHBlL0hlSHRaQUlXT3dBcUcyaDdRR1ZyS1NBdWdMYW5qY1dGYmhudHpsWjhLQzRDdERGc0p0M1JYRi9kb3dBYUNwL0xQUDNOa0xYVC9heU1WQ1hJZ1NIWk1xajRIVTMxV1Y5UDducnE2eUVHUEpEU0FBS1ZEYWdGVU5sYUNvZ0xvTzFwWTNHaFcwYTdyU25QM3F4bUdBTXN3WUVXcCtaRDVXeWhiMlVNOVZHMENaSWtsb3p5MnJPa255RllqMjJGQVpleDk5UCtYNHoxWmpGcmlYRUFkQTlRMlVCYkFDcTdYUURpQW1nTDFDb3VkTXRvUndpTjdlV283aUVBdXNXY0lSN3FIZ0xRYUZnTTJsQmZ1K2pmSm5kM05hWFRhcEdURUNyZk9GVG5GOUpJb21zSGsyZmJ4NGY0MjdQQllnZHFBaW9iYUdOQVpXc3ZJQzZBTnFhTnhZWE9HZTJqZXlwTmFYREZBUzJGVFBGeDRySG9vRVcwRnd0RHpyOWZEWjRWN0taYVNJRG9hQndxMnVZU0NFMFBjam54MVNBblNDSUZWQUVxRzJoRlFHVzNMMEJjQUsySUJvZ0xuVFBhYlV4NFBrNG1pbWRoeHd4b0hZWjBzOU9EeWlqYWpKMlozdWJaUGY5WTJKY04zY0piR2c2VHRuMXV3UGFQQXFEc0UxQWJvTEtCdGdSVXRsWUQ0Z0pvUzlwZVhPamlNblJpbnc1SzUyUklCdE1hYUNZeVJOUjRpbWdrQVQ3N2RvQUJqemxuaVB1UjVRTnRhc3RjQXVGUkI3VTAzYkUwNU96OU5HaGhpS2VoSGtzTm93SzBCMURaUU9zQUtyc2RBdUlDYUIwMFFsem9vdEUrek5mT0dKYUpRSXVqWkp6WW0rbDVLenQ5QWUxa1ZBK0hnMThNQ09wc3BTTGFEZ0x3NmtBcEtKNUFLTENUNVQrZjk1L1V4eG42dWdIMUFpb2JhQlZBWmJkSFFGd0FyWUptaUF0ZE5OcnRUUFY2ZGpTdnNWUWtDSVFJMkM0RG1nVkJJRGtMaEVESTI4bkV4b1NuMWpFQkxRWkJFUDA2V3g5WlB2RGpvUjUwRWt6TkprSWppUGNIdUI1YUZqelF4eFlNZHFBaGdNb0dXZ1ZRMmUwUkVCZEFxNkFaNGtJWGpYWmpmVlpRWit0YUswSURRRXRBa29TL3E1bVJIdlFNYTFkWUdISzJ6T20xZkx3UGgwbFg5MWkwRHphRHRtaWsxODU1Zld4TllXVU1OQlJRMlVBYkFDcTdmUURpQW1nRDFDVXVkUEd4SmttaWZ4ZHJQcmRtOFFBQ0thUXJBRUFqVU1xWVlqTm9nN3ZaUXZSdis0UExvcStkN3J0clFSOFBXME4xajBXYmNMTTIyREUzNE1mWlBhRE9FOUFvUUdVRExRK283SFlLaUF1ZzVkRVljYUdMUmp0Q3lNL1ZySnV6cWRKcEVOWkFrNUFocERSMUIzU3g5blV4VTlPQWdOYUZUaU5uQnJ2dCt5d293TjFDM1dQUkRybzVtKzc5TkdqT0VBL1lBQUdhQUtoc29DVUJsZDJ1QVhFQnRDU2FKQzUwZC8yMGJvWWZrNjY3WHg5b1ZReDV6QzBmOWxMM0tJRFdwYnViK2NtVmczdTRtYXVXSkxWVVRXL1BxUHErREJycDUySjJidFhRQUE4TDJNUUNtZ3lvYktEMUFKWGR6Z0J4QWJRZWFoUVh1dnRNKzd0WkRQYXhWVHlyZyt0c29KbW9lbURlNisvcWFtT2doc0VBYll1NUllZkdocEF2eC91WThkbUtyeWxWVFcvL0tIMWZZejNXMGpHZFE5ZVBzS3F0V3g0QU5BeFEyVURMQUNwYkJ3QnhBYlFNR2lZdWROZG9Kd2owNVFRZkhxdG1OYW1xdkJlWTFrRER3RTlLVFZ2RndwQXpNN2lqbWdZRXREVWNGdjEvazdydW5OZGJudzJsNldyQW9CRTc1L1ZlTmRXWHo0WGFUa0J6QVpVTnRBQ2dzblVERUJkQUM2QjU0a0ozalhhRVVCY240ekU5SFhWdE13eG9WUWlFUXJyYmR3U2Z2UzdCWnRJbUJUby8rbW1zbTdVQlRYZTZ3Y2xreXRWWk1DU0JuQzM1ejNaTW1OclBoY3NDWHdiUU1vREtCbG9jVU5udEZSQVhRSXVqZG5HaDAwWTduOHVjMHRkWlgzRVhTQWVqV29HbW92U3dzSm4wU1gyY29UNjJEdUpoWjNUbW15SGpBNXgweUc2dmhaSCtEaWRYRHZhME4xTDNRSUIyQmFoc29MbUF5dFlaUUZ3QXpVWHp4SVZPRyswSW9hRytkajVPeGlwZWdBZ2FvSDVVUENLZEhZd0crdGlvWXpDQSt1bG9hL2pyL0Q3ZlRPNUdKM1ZBdEJLRWNrbFZHa0g4YjZMUDdrVjlPenVxa3FzQTBEeEFaUVBOQUZTMmJnSGlBbWdHbWlndWRHQmxXU2QwR3JuajQ5N21Ca3BGcEFDZ2ZoUXRGbE0rKy9lRmZVbWQzMmpWWlV6NDdOWFRmUC81dkw4Wm4xM3JjMUI3WUxtbVUrZGF4MFNmOWNlaXZ1dmY5emN6NExUcHFBQ2RBVlEyMEF4QVplc1dJQzZBWnFDSjRvSzJaczBhTlg2OEptQnB4RFhpc1M0OFNhNnhpb1lJR3FDUjBFaGkvWXp1WTNvNXFuc2dnUHJ4c0RQeTZXQWFsVnFZa1Y5ZTYwWGEyd0JOMWNDOUhJeC8vcmozaE41T3NBSUdXaFZRMlVDTEFDcGJGd0J4QWJRSUdpSXVkSDJuSFRPMmwyT3d0dzFNWWFESkVBajE2V1E1S2RCWjNRTUJOQUlhU1F6cFpudnlmNE1tOWVtZ1FyQ29DaXpYRGxTdGRRaUVSdmR3T0xkcXlFaC9Cem9OZEFyUTZvREtCcG9KcUd6ZEFjUUYwRXcwUjF6QUFndmhpTmJQeDNReDFtZXBleUNBdHNKajA3OGM3d1BOcUFGNTdNejBkaS9xTzJld081dEJVMzJGdG1UVzFUNU9KcDJjMXM5bDc2ZEJEdWI2YlQwcVFGY0JsUTAwRTFEWnVnT0lDNkNaYUk2NGdQRDRLaHpNOWRoTSt1V25xZW9lQ0tDVmJKclZZMnFRQzZtbDI2ZEFxOEZpMEFiNjJKZ2JjaUlUODR2TFJhb3YwcGFuUm1tY05pYTh0ZFA4VmsrRFR1eEFXd01xRzJnT29MSjFDaEFYUUhQUUhIRUJSbnNWSkVuMGRMZklLNjU4R3A4cjFZcTlMMEF6b05QSXVVUGMxNzNYWFJQbU02Q0JNT2lrbjZ1NW40dlpzL2pjN01LS0dxOXBTMmFkcW5GNjJCcis5a25nMUg3T1RIb3RjUVFBMEdxQXlnYWFCcWhzSFFURUJkQTBORTFjZ05GZWc1NGRMYUpUQ3VNeWlyUzB0RFBRV3VBSFFtblNrZ1F4eU1kbTYwY0IwT1VWcUFPQ1FBN20rb083MmQ2TVRNOHJGa2kxUnI3SVZEb1Y2RFRTMlZML3pLb2gvbTdtaEdab01rQTNBWlVOcUFaVU5xQUVpQXRBTmRvakxzQm9yd0dIUmUvdWFuYnZkV1o2SFRXZkFaMUZhVXE3MnhyK3MzU0F2Ym1lbWdZRWFCTkdlcXpKZlowclJaTG8xTUpLa1VUZHcya2dpczg4bjhPWVBjajl3T2NEN016Z3NRZlVES2hzb0M1QVpRTnlnTGdBNmtJYnhBVWhBNCtURXNWbHdpR3JMenlPeTVHb0RxT1JJVm4xV2hZMm1kb3hNbGtkLzhvMGt2QnpNYnV5YmdTZnF5a2VPRUFyS0JlSS83a2V0MlQzZllIVzJPMDEyUDVSd094QkhUWEg4UXdBb0xJQkJDb2JhQmdnTGdDa3RlSUNkdHBWd0dMU2h2bmF2VWt2aXM4b1ZqV3BxZnhPV2RXZk1MSGJHZFJrcnVVZmx5VFEwRzUyZjMvVzM4S1EwK2FEQTdRYkJwMzBjelVMY0xjTWZaNWFWaWxTN1RTVnlkVFdFNjZXanlZSnd0S0k4Ky8vQms4TGNtSFdWZ3dmQU5RQnFHeGRCMVEyMEdCQVhPZzYyaXd1d0doWERaL0xITkRGcHJCTUVCNmZxK0xsR21XWkNFUW85VU9DU2E1RlZFdm1tbWt0QkNKcUZkWXpCN2o5UEwrUGpRbXZEVWNKdEN1Y0xQVUhkYlZOeVNsOW02bHkzYUFpVXF2dFVKSFpoUVo2Mi95MXBGK2dwNVdheGdRQWRRRXFXNGNBbFEwMER4QVhPa1Q3RWhkZ3ROY0tqODBZNmU5Z1ljZ0ppODJ1RUloVlhFSEkvYXNUTmY4RHRBanFud3ovZzFZZHFMN1FWSis5NGYzdUcyZjEwR05yVnN3TW9IVllHSElHZExFdXJSUS9qc3RSZkUyVExIYUUwT3hCSFhkODNOdk54bEFkQXdLQUJnRXFXMWNBbFEwMEd4QVh1a0w3RWhkZ3ROZEROMmRUZnpmekNxSDRiV2F4V0FMNS83b0xoMGtiNmUrNGNhYi9wRUJua2dTeERiUUFlaHpHaU83Mmhqem1vNWhzRFV4eEp4QXk0REpYVCtuMjQreWUrcERFRG1nRG9MSUJES2hzb0Y1QVhBQVliUkVYVUlpdVFSU1dDdSs4eWxoN09Qeloyenp0YWRjRXRBd0VRcDBkamRkTTlRM3FZbTJreDFMM2NJRDJobEFrT2Y4a2VlWCt4MUdwaGFxdlVOMTVyZFZ4dHVSdmVOOS9kRThIRmlTeEExb0ZxR3hkQmxRMjBDaEFYT2d5MmlVdXdHaHZCR1dWb3Azblh1MDg5NnFnVkZBdUVNTVAxKzdoc2VoR2VzeTVRejJXanZIbXNlbnFIZzdRYnBGS1pRbFpKYk8zMzdyOUtrUEZ5K293Mm50MU5OKzN0TCt6SlYrVHZjNEFVQWVnc2h1TkdrdGd0Z1Nnc29FbUErSkMxOUJHY1FGR2U2UEpLcXk0OHlyanhvdjBCOUZaTWFsRjVVSlZ5VENBTnNOaDBqcmFHQVo0V1BUenN1clR5ZEphSTh0UkFPMlBnbExCSjd2dS9ucy9RU2lXcW5FWURCb1owdDMrdDA4Q3pUV3ZkQ29BTkJaUTJZMmdScTBtclFGVU50QlNnTGhvOTJpMXVBQ2p2WWxVQ2lVNVJSWDVwWUtvbE1JbmNUa1JDWG5wK2VVbDVjS1NDbEZSdVJCK1V5M0NrTXZVNXpMMDJBd3JZNjYzazdHZnEza1hSMk0raDJsdXlHWXp0Y1AzQnJRYmlzcUV1eTlIL2ZCdlJHNXhwZW9ycUZLb1RVYUdFS3AxUDgxWWovWDUyQzd6aDNmUy9EZ3hBR2c0b0xJYkJHNkdwTmsyTzZoc29MVUJjZEZ1YUdmaUFveDJvQjZJa1g4b25KR2RuYXVtc1FCQSswY2lsWVZHcE0zOStYWlNUcW1LbDF2VGFMY3g0ZjA2djg5d1B6czZqV3pHQndBQW9IM2NmWlU1Zk8zRm56L3VQVFBZVGQxakFRQUFBQlNCbFJrQUFJQUdRU09Kd1YxdGozNDUwTXZCU0VVNmVmTmJ6aEFxTzdFVExsYjh3OHNHak9yaEFCWTdBT2dndjE5NlhWb2hlaGlUSmRTOFRoWUFBQUFBTE00QUFBQTBqaDRkelMrdkhUNW5zRHVQVlVzRWwweUdHaFVuSmF2ZXBWZUN5NksvUDhEMXhvYVFRRStySmcwV0FBRHRKcWVvNHM2clRCbENqMkt5U3lwRTZoNE9BQUFBb0FnWTdRQUFBSnFJdFFsdjgreWUzMHpweG03Tmptc01Hdm5sZU85dEh3WFltdXExM3FjQUFLREpQSW5MS1NnVklJUWlFL1BUOHNyVVBSd0FBQUJBRVREYUFRQUFOQlI5THZQTENUNi9meEpveG1jclJyUVRST09LUEN2RjFSTUltZkxadjg3dnZXcXFyd0dQMlNJREJnQkE2eEJMcFBlanNrb3JSUWdoc1ZTMi8zcWN1a2NFQUFBQUtBSkdPd0FBZ0ViemZyRGJ1ZFZEZzcxdGFLcGJwdGNlK0M3RDVhQlZ2RW9TUktDbjFjbVZnK2NNOFdqcDhRSUFvRTBVbEFvZXgrVklxK1hFd1p0eEVvazZ1MDRDQUFBQXlvRFJEZ0FBb09sMGR6WGJzNlRmc0c1MkxYWEQvcDJ0OWkvdDM5dkRvcVZ1Q0FDQWxwSlZXUEhrVFE3MVoyWmh4ZlVYNldvZEVRQUFBS0FJR08wQUFBQ2FEa0VRZG1aNloxY1BYVDdPVzQ5TlY0cHpyeVZPdnFwUVBDRi9nc2VpZnpySzY5cjZFQWR6UGFKUkFmWUFBTFJIL3J1ZmtGY2lrRCt6OTFxTStvWURBQUFBcUFDTWRnQUFBSzNoMnhsK3YzMFM2R1NoWCtzVnRRZkxJNFJzVFhrL3ordTk0WDMvVmhvZUFBQmF4NUhiOFFwbnd0L2twdWFXcW1rNEFBQUFnQXJBYUFjQUFOQWFXQXphNUVEblUxOFA4YkkzYXV4N1BXd056M3c5NUwzK3JwemEyc2dCQUtCanhHY1VSNlVXS3B6TUxhNThISmVycGhFQkFBQUFLZ0NqSFFBQVFKdWcwOGpPanNaWDE0MFk2Vy9Qb0NuSmNGWEI4blNTR056VjlzS2FZVDdPcG5UbHR3QUFvS3Y4Y1NsSytXUmhtZUJCZEpaSURPWG9BQUFBTkFWWXZRRUFBR2dmbHNiY3Z4YjNXem1wSzYrK2JYTTlObVBaT085OW53VTUxaEZVRHdDQTdsRXVFSjkrbEtoOFhpcERZYkhaZVNXVjZoZ1VBQUFBb0FJdzJnRUFBTFFTTXdQT2lnaytCNzhZWUdYRXJlMGFjd1BPbjR2NnJwN21hMW43TlFBQTZDWVBvckt5Q3l0VXZ2UWtMaWNqdjd6TlJ3UUFBQUNvQm94MkFBQUFiWVhGcEkzdTZmalA1LzNkYlEwVmd1SUpoRHBZOFBjczZUZTVyek9MUVZQWENBRUEwRXhrTXRudFZ4a2xGU0tWcjVZSnhHY2VKYlg1b0FBQUFBRFZnTkVPQUFDZzNRUjcyNXo1ZXNpMGZpNU1lcFZJWjlESUNiMmR6cThlT3FLN3ZicEhCd0NBSmxKVUpneC9reXVSMXRwdDR2RHROMjA3SWdBQUFLQld3R2dIQUFEUWVseHRESGJPNjczK3ZlNkdQQ2FQUlY4OXRkdXVCWUh1ZG9icUhoY0FBQnBLVG5IbDg3ZTV0VGVJUkRGcFJjL2pvWVk4QUFDQVJnQkdPd0FBUUh0Zys5bVhaUUx4L09HZGxvenlFa3RsTzgrL1V2ZUlBQURRWE1KaXN0UHJ5MXIvNTBaY1d3MEhBQUFBcUF2bzFnc0FBTkFlV0hNb1hPSE02cW0rNmhrS0FBQWF6K0hiOFlyYjdETEZocEhYWDZRWGxnb045Wmh0T2pJQUFBQkFDZGhwQndBQUFBQUEwQ0h5aWl2UFAwbFc4VUpOT3o2am9EdzhQcWZOUmdVQUFBRFVCdXkwQXdBQUFJQjJzM1hyMWpWcjFqQ1pUSklrQ1lKb3dEc1VrVXFsSXBISTF0WTJNakt5RlFZSWFCYjdRbU1WVDZuS2JzOHZFVHlJemdyeXNxTFJZSThIQUFCQW5ZRFJEZ0FBQUFEYURaMU9MeTR1YnY1OXJLMnRXMkk0Z0VZamtjaFVWNFpYOHZhSUpOS3cySnpDTXFFSm45MDJZd01BQUFCVUFrWTdBQUFBQUdnM3hzYkcvZnYzNS9GNGREcWRScU1wdkNxVlNrK2ZQaTJWU2hGQ1hDNTMyTEJoQ2hmSVpES3hXRnhaV1dsb0NCMEgyai9QM3VZbVpaY3FucTBsUHVOeGJIWjJVUVVZN1FBQUFPb0ZqSFlBQUFBQTBHNm1UNTgrZmZyMDJsN2R1SEhqeVpNbjhmR2FOV3VXTFZ2V2RpTUROSS9icnpLS0swUU52RGl6c09MT3Ewd1BPNk5XSGhRQUFBQlFGNUNrQkFBQUFBRHRscHMzYjY1YXRZcjZzM1Buem52MzdsMi9mcjFNVmtlTGJxRGRVbFlwQ292TkZvb2tEWC9Mb1p2UStBMEFBRUROd0U0N0FBQUFBTFJQNHVMaUpreVlJQmFMcVRNeE1URXJWNjRzS3l1N2MrZk9nUU1IVEUxTjFUcEFvSzNKTFJZOGk4OXJsTVBtOXF2TXpJSnlTeU51NjQwS0FBQUFxQnN3MmdFQUFBQ2dIUklkSFIwY0hKeVhseWQvOHROUFA4VUhseTlmOXZIeE9YTGtTSjgrZmRRMFFFQU5GSmNMN016MHJFMTQxSm1NL1BLWXRFTDVhNnlOZVc0MkJ2Sm5Ia1JuaiszbDJJYkRCQUFBQUdvQVJqc0FBQUFBdERmT256OC9jK1pNYkxHeldDd2pJNlBNekV5RTBOOS8vNzEvLy83cjE2OGpoTkxTMHZyMzcvL2RkOTh0WDc2OGFZM2lBSzNEMWRyZ3dPZjk1YzhjdlBIbWk3MFA1YzhNNkdMOTQrd2U4bWQ0TEVaYkRSQUFBQUJRQWVTMEF3QUFBRUQ3b2JpNGVQSGl4U05IanFRczlwTW5UM3A2ZXVKWExTd3NybDY5dW5yMWFwSWtFVUppc1hqRmloVVRKa3dvTFZVcUp3NjBSOWhNdXFVUlYvNC9QcGVwY0EySFNWTzRScDhMUmpzQUFJQTZBYU1kQUFBQUFOb0RRcUh3OTk5Lzc5aXg0ODgvLzR6cnpQRjR2Rk9uVGluMGVDTkpjczJhTlZldlhyV3dzUGcvZS9jZDF0VFZ4d0g4M0p0TklJUzloMnhVVkFSUndZR0tlNjlxclZwdGF4MjFydlp0cmEzVnVxcXR0dGEyYXF1dHRjUFd2VGZ1aFRoQWNUQUVSQkNRdlFsWjkvM2pTZ3hKUUZ3RTlmdDVmSHlTbTN0elQ2NUorM3p2T2VkMzJDMDdkdXhvMTY3ZG5UdUcxdTRHQUFBQVkwTm9Cd0FBZUxsbFoyY3ZXYkxFMDlOejBxUko3REI0UWtqTGxpMnZYTG5TcTFjdnRrZWQzYWhTUFN3YjNyVnIxOWpZMkk0ZE83SlBiOTY4MmFaTm0wT0hEaG5wRXdBQUFFQ3RFTm9CQUFCZVZ2LysrMitQSGoxY1hGdysvL3p6akl3TWRpT0h3NWt4WThiRml4ZDlmWDNaTFpxc3JsMUozdDdlL3RpeFk1TW1UV0tmRmhVVjllM2I5N3Z2dm12d0R3RUFBQUIxUVdnSEFBQjRXZG5hMmg0N2RrdzdpZzhhTk9qR2pSdmZmLys5UUNEUWJKVEpaT3lEcXFvcTdjTjVQTjZhTld0KytlVVhQcDlQQ0dFWXhzbkpxUUdiRHdBQUFJK0g2dkVBQUFBdnEyN2R1bzBmUC82MzMzNFRDQVJEaGd5Wk5tMWF1M2J0Rmk1Y3FCUE9MMSsrekQ2WU0yZk85ZXZYZGQ3a2swOCthZGFzMmRDaFE2ZE9uVHBpeElnR2JENEFBQUE4SGtJN0FBREFTMnpxMUtuTm16Y2ZPM2FzcGFVbHUyWFpzbVhsNWVVR2QwNU9UbDY4ZUxIT3hrbVRKb1dGaGQyNGNjUGEydnJGdHhjQUFBQ2VERUk3QUFEQVM2eFZxMWF0V3JWNjl2ZEJZZ2NBQUdpY0VOb0JBQUJlVFdscGFSS0pwTFpYZlgxOWMzSnlHclpGQUFBQThNUVEyZ0VBQUY1TkZoWVdabVptdGIxS1VWVEROZ2NBQUFDZUJxckhBd0FBdkpwb0d2K1hCd0FBZU9uaGYrY0FBQUN2Sm9SMkFBQ0FWd0NHeHdNQUFMeWFWcXhZd2VYVytqLzYyaXJNQXdBQVFLT0MwQTRBQVBCS1VhdlY3SU81YytjYXV5MEFBQUR3ckRCd0RnQUE0SldpVXFtTTNRUUFBQUI0YnREVERnQUE4T3BnR0VhaFVMQ1ByMTY5YW1OalU5dWVyVnUzenMzTmJjQ21BUUFBd05OQWFBY0FBSGgxeUdReWhtSFl4K2JtNXM3T3pyWHRpVEoxQUFBQUx3V0VkZ0FBZ0ZjSGo4ZmJzMmVQaVlsSlpXVmxIZDNzaEpBREJ3N0k1WEpDaUsydGJRTTJFQUFBQUo0TVFqc0FBTUNyZzh2bDl1L2Z2ejU3dG03ZCtzVTNCd0FBQUo0VmhzWUJBQUFBQUFBQU5GSUk3UUFBQUFBQUFBQ05GRUk3QUFBQUFBQUFRQ09GMEE0QUFBQUFBQURRU0NHMEF3QUFBQUFBQURSU0NPMEFBQUFBQUFBQWpSUkNPd0FBQUFBQUFFQWpoZEFPQUFBQUFBQUEwRWh4amQwQUFBQjRJYWordnhxN0NRQUFBQUR3ck5EVERnQUFBQUFBQU5CSUliUURBQUFBQUFBQU5GSUk3UUFBcndKYmlkRFlUUUNBVjRHMU9mNWpBZ0RRdUNDMEF3QzhDa2FGZXhtN0NRRHcwdU56NlQ1QnJzWnVCUUFBMUlCQ2RBQUFyNExQMzJoZEtWZnRPSithV3lJemRsc0E0T1hEcFNsZlorbnNZYTFDL2UyTTNSWUFBS2lCWWhqRzJHMkFSazIvQURXejkzMGp0UVVBQUFBQUFPRDFndUh4QUFBQUFBQUFBSTBVUWpzQUFBQUFBQUJBSTRYUURnQUFBQUFBQU5CSUliUURBQUFBQUFBQU5GSUk3UUFBQUFBQUFBQ05GRUk3QUFBQUFBQUFRQ09GMEE0QUFBQUFBQURRU0NHMEF3QUFBQUFBQURSU0NPMEFBQUFBQUFBQWpSUkNPd0FBQUFBQUFFQWpoZEFPQUFBQUFBQUEwRWdodEFNQUFBQUFBQUEwVWdqdEFBQUFBQUFBQUkwVVFqc0FBQUFBQUFCQUk0WFFEZ0FBQUFBQUFOQklJYlFEQUFBQUFBQUFORklJN1FBQUFBQUFBQUNORkVJN0FBQUFBQUFBUUNPRjBBNEFBQUFBQUFEUVNDRzBBd0FBQUFBQUFEUlNDTzBBQUFBQUFBQUFqUlJDT3dBQUFBQUFBRUFqaGRBT0FBQUFBQUFBMEVnaHRBTUFBQUFBQUFBMFVnanRBQUFBQUFBQUFJMFVRanNBQUFBQUFBQkFJOFUxZGdPZ2NTa3VyMktZeCt4VFZGYWwvWlNpS0hNeC84VTJDd0FBQUFBQTRMV0UwQTQxelA0ak92NStjZDM3REY1eVZQdXB0NFBrMXc4N3ZlQjJBUUFBQUFBQXZJNFEycUVHSjJ2eDJrTzM2OTduWkZ5bTl0TlFQN3NYM0NnQUFBQUFBSURYRk9hMFF3M0R3ano0M0NmNFZ2QTQ5SUMyYmkreVJRQUFBQUFBQUs4dmhIYW93VTRxNnREVXZ2NzdoL2pZdU5xWXZzZ1dBUUFBQUFBQXZMNFEycUVHTXhHdll6TjdxbjQ3VTRTMDg3VzFsZ2hmZEtzQUFBQUFBQUJlVHdqdFVBT1hRd2Q1MmtoTTlLckJNd3pScXlvdjRuT0R2V3g0VHpLY0hnQUFBQUFBQU9vUGNRdDBCWGxaMjBwRjlkblRYTXdMOVgrQ3NmUUFBQUFBQUFEd1JCRGFRWmVEcFVtd2w3WHVWc3JBa1BrZ1Qyc1hHM0VETlFzQUFBQUFBT0QxZzlBT3VpaUtlcU9EcCs1V3ZiSHhoSkN4M1h3cFEyRWVBQUFBQUFBQW5ndUVkakNnWjJ0bmU1MFI4aFFoTmVPNW5WVFV0NDFyQXpjTUFBQUFBQURndFlMUURnYUlCTnloWVI1MTc5TS94TTFFd0cyb0ZnRUFBQUFBQUx5T0VOckJzTEZkdmJtY1dvZStjem4weUU1NlErZ0JBQUFBQUFEZ3VVSm9COE04N0NVdDNDMXJlN1dwaTlUYjBieGhXd1FBQUFBQUFQRGFRV2dIdzh4RXZFN05IR3Q3dGEyUHJZMUUyTEF0QWdBQUFBQUFlTzBndElOaEFoNm5qYmVOd1ZuckFpN2R4dHRHaEFudEFBQUFBQUFBTHhoQ085UXF5TXZhWUhlNnhJVGYzdC9PR0MwQ0FBQUFBQUI0dlNDMFE2MDhIU1JlRGhMOTdlNjJabjdPVW1PMENBQUFBQUFBNFBXQzBBNjE0bkxvNFIwTWxJZ2YwOVdieThFM0J3QUFBQUFBNElWRDlJSzZERzd2YmliaWFXOHhFL0hlNklqRjNnQUFBQUFBQUJvQ1FqdlV4VllxNnRYYVJYdEwxeFpPZGxLUjhWb0VBQUFBQUFEd0drRm9oOGNZM2NXYnBpajJNVTFSSXpwNkdMdEZBQUFBQUFBQXJ3dUVkbmlNRUIrYkpuWm03R00zVzlNUUgxdGp0d2dBQUFBQUFPQjFnZEFPanlFeDRYZHNaczgrRHZHMnRUYTBDQndBQUFBQUFBQzhDQWp0OEJnbUFtNTdQenNlaCtiU1ZJaVBqYm1ZYit3V0FRQUFBQUFBdkM2NHhtNEF2QVNDdkt4dHpJVXl1YXE5bjUyeDJ3SUFBQUFBQVBBYVFXaUh4MnZtYXVGZ1lWSW1Vd1I2V2h1N0xRQUFBQUFBQUs4UmltRVlZN2Vob1RFTUk1T3JaQXBWWlpVeXU3RHk3SzNzK0l6Q2d0S3Fvbko1WWRtanZ4VXF0YkZiQ28wYWw2WXRUUGxTTVY5cXlyY1FDNlZpbnFXWjBOZFpHdVp2NzJRbEZnazRRaDVIeU9kUTFiWDNBUUFBQUFBQW50VHJGZHBUSDVSR3hUOUl2Rjk4SjZza0pic2tPYnZrUVZHbHNSc0ZyeUFiaWRETDBkekR6c3pUUWVMamFON1cxOWJMMGR6WWpRSUFBQUFBZ0pmUDZ4TGF6OXpNK2lNeThmVE5yTnhpV1psTW9WSy9GcDhhakk2bWlLbVFaMk11Q3ZPM0h4ZmgwNldGbzdGYkJBQUFBQUFBTDVOWE9iU3IxTXo5L1BJRGw5Tlg3NzhabDFaZzdPWUFFRDhuNlpTK3pmcUh1THJZbUhKb0RKc0hBQUFBQUlESGVEVkR1MHJOeENUbmJUdVhzdVZzeXQwSHBhL2dKNFNYRmtXSXE0M3BzRENQNFIwOGdyeXN1UndzdXdnQUFBQUFBTFY2QlVON2NibDgzaitYZDBYZHpjZ3Z4ekI0YUp3b1FweXR4ZjFEM0JhUGFTTTFGUmk3T1FBQUFBQUEwRWk5VXFHOXNLenE3eE5KWC94MXFhUlM4WmhkR1lhUTZzSEpta0hLVFBWVHB1WjJBSVBxK01Kb2ZsYVBLeDB2NU5FTFI3Y1pIK0ZySlJHK3FIWUNBQUFBQU1CTDZ4VUo3V28xY3pRMlkrWHVHNUd4R2NxNmU5Y1pwanBsNllWMmdPZmwwYytxT3RQWG50NDVOQlVlNERoellFRHZJQmNhRTkwQkFBQUFBRURMcXhEYVpYTFZ0enRpZjk1L3E4NzEyNWpxb000UUNra2RHZ3FqNlpFbmRYL3hyQ1hDOTN2NnpYa2pVQ3prTlZ6ekFBQUFBQUNnY1h1NVE3dGF6ZVFXeTJhdHYvRGZtV1IxYlI5RWV6T2lPaGlMOWxqNldyNkhORVVOYWUrK2FtS1luVlNFTG5jQUFBQUFBSGk1UTd0Q3FkNTZObm4rcGl0SldTVzE3Rko3UEFJd3NscS9uRzQycGt2R2hnd05heUxnY1JxOFZRQUFBQUFBMExpOHhLRjkrN25VS1d2TzVoWlhHdm9BMmpPS0FScWh1cjZpdHViQ2I4ZTNHOXZOcDRIYkJBQUFBQUFBamMxTEdkb1ZTdlhPQzZsanZqc2hWNnAxWDBQaGQzanBHT3AwNTNQcGRWTTdqZXpreVVkL093QUFBWDI5VWdBQUlBQkpSRUZVQUFEQWEremxDKzFsbFlxMUIyL04vZnV5VEtFeThESkNPN3gwYWhrcFQxTmsvcWlnRC9zMXgwTHVBQUFBQUFDdkxkcllEWGhpeTdiRkx2anZhbFZ0aVoxQ1lvZVhUUzNmV0RWRGxtMjd0bVJyVEVPM0J3QUFBQUFBR28yWHFhZTlza281YS8yRnRZZHVHN3NoQUEzcW5RamZIeWVHbVFpNXhtNElBQUFBQUFBMHRKZW1wNzJ5U3JsaTEvWDFSK0tOM1JDQWh2WjdaTUtpelZmTEtoWEdiZ2dBQUFBQUFEUzBseWEwSDQyOS8vMnVPS1g2cFJrWEFQQWNyVGw0YS9mRnU4WnVCUUFBQUFBQU5MU1hZM2g4Nm9QU2tGazc4MHBreG00SWdORlltZ291cmhqazVXaHU3SVlBQUFBQUFFRERlUWw2MnErbkZneFpmQVNKSFY1ekJXVlYvUlljdW5JbjE5Z05BUUFBQUFDQWh0UFlRM3R1c1d6QmYxZmkwZ3FNM1JBQTQwdktMUG55Nzh2Mzg4dU4zUkFBQUFBQUFHZ2dqVDIwYno1elorZUZWQldtc2dNUW9tYVlRMWN6L2p5V2FPeUdBQUFBQUFCQUEyblVvVDA2TVdmZVAxZDBBenREQ0NJOHZDYjB2dTFxaHZsMngvVnp0N0tOMWlRQUFBQUFBR2hBalRlMEY1VEtwcTQ1VjFCV1pleUdBRFF1aGVWVjc2MDZoU29QQUFBQUFBQ3ZnMFlhMmxWcTVzZTlONi9kelRmd0drVUlaWVFtQVJoQkxkLzJwS3lTWlZ0akZVcTFFWm9FQUFBQUFBQU5xSkdHOW9zSk9Sc2lFK1E2bVlSaHlNdXdRQjNBODFmem02OVNNLytlVGo0WmwybThCZ0VBQUFBQVFFTm9wS0g5OHorajcrV1dHYnNWQUkxWFprSDVWNXV1R0xzVkFBQUFBQUR3WWpXNjBNNHd6SXFkMTAvZXlOTHRVbWNZUWxHRXdzaDRlQzFSbEU1bk8wUEl1ZmdIaS82N2l0RW5BQUFBQUFDdnNFWVgycStsNW4rMzg3cXhXd0h3Y2xpKzgzcDA0Z05qdHdJQUFBQUFBRjZVeGhYYWxTcjFuOGVUSGhSWEduZ05mZXp3bWpQMEV5aXRWUHg2S0w1S29USkdnd0FBQUFBQTRJVnJYS0U5T2F0azU0VlVsYzdLN0ZpWUhZQmxhTm4yd3pFWk45SUtqTllrQUFBQUFBQjRrUnBYYVA5cDM4MjdPVHIxNXhoQ01TL0ZHbThXWXY2enY0bXBrR3NpNEQ2UDVzQ3JpUDBoMU16dDkvUEwxeHk0WmFRR0FRQUFBQURBaTlXSVFudDBZczV2UitQcjNxZGxFOHR2eDdjOXRxaGYydStqN3Z3Njh2VFNBWXRHdC9GMU1xOXQvOG05bS80K3ZmTVROWU9teU5TK3pXek5oVTkwVk9mbURzbnIzMnpoYnZsRVIrbGJPU0gwNG9wQjNvNlN4KzVwSnhWcDcyWnV3dWZROWJxM01hbTNmOTlnVi9aeC94RFg4UkcrbXBmRWV2Y0x3dnp0ZE42MHJZOXQxUEpCcGtJdUljVEgwVHhxK1NBM0cxT0RKNUtLK1haU1VYMmFWQnMrbHhieU9EcC8rRnpkTCsyNzNYMUQvZXllNVVRYWxxWUMvWXVnNDZtdi9JdXo2ZFNkYzdleWpkc0dBQUFBQUFCNEVScExwNjVjb2Y1b2ZWU2x2T2JVWE9iUlBGNExNZi8zR2VITlhDMVc3Ny8xMjlHenlWa2xETU40T1pwM2F1YncxMGRkcjZYa3oxaDN2cnhLcWZPMnZzN21IWnM2YUo3T0doVGc0eWpWMldmbG5yajRqQ0x0TFQ5T0NqdDNPenVuV0VZSW1kYS9lYWkvNFVENDA3NmJaNnVUVW14S2ZsNkpiT2ZuUFlKbjdDZ3NsNHNGWENjcmNaVkNwVFBVWDZsU1p4ZlZtTEhmdWJtRGkvV2owSnVlVno2MnF6UnlVYi9QLzd5a3ZSdVhReDJKeWNnc3FOQnNtVGt3WUVCYjk2WlR0ckJQZjNnL05NemYzbnZpZndhYnF1RnFZL3I5ZTZIei9ybTgvL0k5UWtqdklGY2ZKL01Oa1FrVUlaUDdORjAwcGsyUHVmc3YzOGxqZDdhWGlvNHQ3cmQwVyt4OHJhWEZ4RUp1VzE5YjluTnhPVlJiWDF1NmxzajZ4NHp3ZG41MlhoUCtMWk1wbmEzRU5FM0p0YVplVXhRbDRORUZwVlVsbFlxM3Uvb0llQngxZFJsMG1xSVl3cXc3SEg5cjlSczI1a0x0YjRWWXdMMTVyN0RkeDd1MFR6VG5qY0MvVHlTZGozOUFDRms3cGFPTnVWQ2hVbXZ2Y0NvdWE4M0JoMzNSb3pwN0NYZ2NScXZrK3BVN2VYSFZ3OHZudlJrMHNwT253OWkvMUxYUHlIaTZLLy9jUE94c1o3U251RmZLVlZQWG5vdGFQa2pBNXpSUU13QUFBQUFBb0VFMGx0Qys3MUxhOWJ2NXRiM3FZaTArdktEdnpndXB3NzgrcWxRemhKQU9UZTBuOWZZZnZlSkVmRWJSdXNPM3B3MW9mbWJaZ081ejkrZVhWbWtmV0tWUXk1V1BJdCtBdHU3c3RIbk5scTJ6dTI4N2w2SWQydFVNVWFyVW1zcGVvZjUyRlZYS1ZYdHU2RFJwMjJmZDNXM05OS0c5dUVJK2VQR1JpeXNHLy90SlJPOTVCOXI3MlIxZDFGZi9nNlRsbExtL3UwbDd5NnhCTFp5dHhSZmlIeFVBLy9Yd2JVSklPejlielJhS0VBR1BFNTJZb3gzYTVVcTFUUDdvSmtXZ2gvWEp1TXphTGlDTHBzakdtZUU1eFpVLzdJbXJmaE9WVEs3cUgrSzY0SzAyemQwczFoK0p6OGdyMSt5ZlhWVDV5WWFMS3llRVhyMlR0eWM2amQyb1VLb0pJVEs1U3VkdkhaOE5ield3bmZ1SVpaRmxNaVVoNVBmcG5VTjhiSlZhV1pxaUtDNkhtdmJMK1kzSEUvazhtcytsMVF6ejgrUU8zKytLUzg0dTBTVFQ2YitlLytOWW91YW8yY05hRFdybnJuTXVtVndsVno1ODV5TXg2V0loajIwa1JaRTVid1EyZDdOTXZGK3MyZG5GV213aTRHb2krY3lCQVZQWG5tTkRPNDlERCsvZ1lTMFJlanVhSjJnZG91TXBybndEdUoxZXVPMWN5bHRkdkkzZEVBQUFBQUFBZUo0YVJXaXZyRkx1alU1ajA5MGpEL3RDS1pvaWYzL1U5YXQvcjJ3K2s2eDVjVUpQdnc3VlhlZ01JVC9zdVZGUVdyWDN5MTRkUDkyajNibk5NTHFMV045T0w5eDM2WjdtcVc3UnUrcU4ycHR6aWlwalUzVnZLTWkwT28ydHpBVGVqdVpYN3VTTi9lNDRoNllaUXM3Y3pISVk4NWRDcGRaKy84bDltazdzMVZUbmZTaUtISTNKbUwweFdyTmw1c0NBRC9vMjgzcmZRTSt0Uk1UcjBkcjVXT3o5d25LNVhQa29xUXA1SEg4WDZjTE5WL1FQMGFBcHNucHl4L0FBeDJQWDdsY3AxWVFRWHlkemIwZnpYcTFkdWdjNmJ6cVpOSHpwMFR0WkpZU1FGdTZXOTNMTGlzcmxoSkJWZTI4RWVWbDNhK20wSnpydHZSNStZaUhYemNhTUVQSkIzMmFFRUVzekFTRmtYSVJQdVV6SjU5SnJEdHhpQnp1ODI5MTN5ZGlRSlZ0aXRweE5ZYy9lNDhzRGRiUnQzZUY0UWdpWHBuNmUzR0ZQOU4yVGNWbmFyOXFhQzc5OE0yanAxdGlNL0hLRGgydGY1eDBYN3JJUE9EUzE3c05PSHZhU0lZdVA3SXk2cTlsNTJmWnJMdFppaGlFWitlVmNtcG96UERDaCtwYk5pSTZlWWlGMzU0VzdzNGUxR3YvRHFlZDE1VjhJdlVyeWNxVjZaOVRkZ2UzY1RVVzhobTRNQUFBQUFBQzhNSTBpdEdma2w1KzRucW5XenRjTUlZUmlSd0pQN2RjOExxMkFUZXh1TnFiTjNTemZDdmQ2czdOWFdzMlNkWCtkU09yZXl2bkRmczFYN29senRURWRHdHBFcFdaYWUxcGJtZ28rN05lTVE5TjdvOU1ZaGduMnRoblh6VWR6RkpmektQd01DSEh6ZDVHcTFBeUhwdDd0N2x0Y0lWK3g4em9ocEhOeng2VnZoK2kwV1h1MmRwY1dqbHRuZDdjZjg1Y21NVllwZFlmQkUwSXFxd3owU0ZONlJmYlV1dmNaSG5HMEVtK2QzVDFveG83QzVEenQ3VDBDblhsY2Vrd1hIKzFlYUI2SHZwU1V1M3puZGZhMndwb3BIU05hT1IySnllRFExSkt4YmQ3dTV1dG9hY0l3SkRZbHI5K0NROXA5K0Q5T0REc1NrN0Y0U3d6N2ROejNKOWtHV1V1RVppS2UxSlJQQ0xFMkY3S3oxZ2toVm1aQ0VWOHA0bk5vbXFJSStYeEU0RmVqZ2ovLzg5S1NyVEV1MXVMMFBNTkp1ejRZd2xBVUpSYnlQdWpiYk0yQlc3V0ZkbjBDTHYzdkp4SGhBUTdkdjloL1BsNTNHZk01YndTNjI1cjFubi9RMDBIQzQ5SnNwN3F0dVhEcHVKQXYvcnEwNmRTZCtMVWpob2Q1YkQyWG9qbmtxYS84Qy9Ud3B0YWpaMUVKT1VtWnhZR2UxaS8ydkFBQUFBQUEwSUFhUldqZmZpNzFYbTZad1pjb1FtWU5hdEY1OWg3MmFlOWdsNGlXem9TUUcya0ZaaUxkYXUzek4xMCt0cmpmcXIxeFNwVzZxRnl1VUtxOUhjMVZhcWFndElySHBkbXgyZVltZkdkcjhhUDMxK3F4TEs2UVp4ZFdxdFFNdzVEODBxcjhVaGtibnpNTHlxTVNjdGk2YUpabWdnZUZsV3hBdXB5VXl4NG9WNmdKSWZLbldpdGJmKzF0dVVKZDI3TGI3RWZRUDlINDdyNXNGZkdyeVhtRWtFVmoyc1FrNSsyK2VEYzF1NVNkU3JCbmJzKzBuTEwySCs4YTNjVzdRMVA3Nk1SY2hWSjk0SEw2a05BbUxadFlhU2QyTGsyMWFHSzFkRnVzWm92bUZnSzdzVU5UKy9FUnZ1d3NkM2RiMCtrREFwYnZ1S2E1UXhIbWJ6ZXRmOENZNzA1c09uV251YXZGeGU4R2Y3WHB5amM3cmozRmxkRmdyNGIrSVB6OTgzcTFiR0lsazZ0Y2JFdy9HZHJ5dy83TkJWemFaK0ptdVZLMTY0dWVUVjBzT3MvZUcyZG9MVFI3QzVQazdCSkNpSit6Tkx1d29yaEM3bWhwc245ZTcxdjNDbGNmdUtWU00rLzhjUEtmajdzVmxsVkZYcnYvTEZlK2dXWG1sKys0Y0JlaEhRQUFBQURnVldMODBGNHVVNjdjRTJlZ2M1a2loSkFnTCt2TWd2SzA2a2kvOXVEdHRRZHZzM09iSi9YV0hXcWU4cUMwcEVJUjRHNTVMYlZnUTJTQ2g1MlptNjNacmZUQ0xXZFROSlhKamwyN3I5MEZPbnRZb09ieHFSdFpwMGdXSVdUOXRFNjdvdTVxSnJvblpSYnZpcnJMNXRYTm4wWUlCcS9Yakk1bXNkUG1kWXFmMVpOK2FHY0k0MnBqZXVpclBwb2QrRng2MHM5bkV1NFhzOUZSV1hOSWZ3dDN5NEZ0M1dWeTFkWGt2UFZINGdraGk4ZTBpWXk5ejE0b1FzakZoSnovL1I3MXg3RkVsWnJoY1dnQmo3TXI2aTc3aWN6Ri9Ka0RBdzR2NktPby9rVFdFcUdwa0J1ZG1FUHByaXhXTCtkdVAzQWQvNDlNb1RJVDhiWisxajB0cDJ6MWdadEQycnNMZUJ6OTYwTVJTc0RqWEVyS0tTcVhtMVVQNnJhWG1uZzVTRW9xNURuRk1vWWhGQ0ZxTldQdzhnNWNlSmk5RkxHcmh2NTNPbm5adGxnZWx6WVQ4WTR0N3VmakpIMXIrVEdGU3Uzbi9LanVZR21GL0g1QkJTSEUwZExrek0wc05yUW4zQy91RWVpOFlVWjRTWVY4M01xVElqNkhvcWhUY1Zsek5rWWZXdEJud2I5WGxtMkxyVktxbis3S3YxaDYvMElNSWI4ZXV2M3AwSllZSVE4QUFBQUE4TW93Zm1qL2VmL05CM29qeVFuRnNLbTlsWWQxU25aSi9kL3RXbXArb0lmMXRkUUNRc2g3UGYwb2luamFTMjc4UEx6dFJ6dlpTZHJtWXI2emxYWlBlNjF2eGVQUWJGQjB0VEVORDNCZ014NWJtazZ6dzQyMHdxekNpbHJmNG1ubEZGZk8zM1JaMDBJdVRXdDNodXRZTlRIczVyMkMySlI4VDNzSk84dmFXaUxVSHJtZ1VLbC9PNXJBUHQ1eFBsVzc2TjJSbUl5MkgrME05TERXcmdBLzkrL1MvTktxSFhONjlBNXlxVktvVEFUY2tkOUVYazNPazRvRlNwVzZpWjBaSWFTNXF3VTdhSndRNHVzc3RURVg4YmwwVW1aeFNhVkNwbEJ4YUdyekp4SE9WdUkyczNhV3laUzlnMXh0eklWSzFjT0lHZWhwSmVCeG91SnpLSXJ3dVp5Q01wbWZzN1JuYXhjMm5NOFlHRkJjSWQ5N01lMm4vVGUxLzRIMHFoUG9SbWlHRUxsU1BiS1RWNGlQTFNGay83emVDcVZhcGxDeHRlS3JGS29UMXpNSExUN0Mvb1BlZlZES3RqelF3K3J3Z2o3L25VNTJzeldOWE5SUE16ZUJRMU1uNHpJbjlXNzZWcmgzNlA5MkVVTWVlK1ZmdU9xZmlVWk9jZVdLbmRmbmpRcHF1RFlBQUFBQUFNQ0xaT1RRbmxzc1k3c285VHlNSWxJeDMwQ2tyMTFSZVpXNW1NOE9aWCszdXg4aHBLUkNiaWNWL1Rtcnk4Q0ZoeG1HakE3M0h0SytpWnV0V1d4S0hpRWtKam12cUx4Sy8zMitHQkdvVkRIalZwNWtvOTJ3TUE5Q2lJMUV5RENFZmN5R3RKS0srR2NNN2ZwejJ0a1Z2TmdCK1kvMWZrLy96czBkQmkwNjdHNW54azZyYnVacVFkUFVsVHU1K2p0YlM0UXFOWk9SVjk3YTAxbzdCbCt0bnFkOUs3MVFNNGhneUpJajdJUHN2OGJRTlBWV3VIZi9FRGVsU2kweDRSTkMxbjdRa1JBaTRIRUlJZCtNYjZ0UXFubGMrc08xNTZLVGNna2hxOTRQN1Izc3N2MWNLanRhWWNKUHA3V2JzWFpLUjJ1SmNOalNvNW90Qnk2bmY3Y3Jqa3RUaXQwVFptKzhxRjJJanFJb2RoWDBlcTZGL3ZQK20zK2ZTTEtXQ08rc0c5bC93YUhETVJtM1ZyOXhJZjVCcFZ6SjNxemhjMms3cVVsV1lZV1F4L0Z6bG42OU5mWkdXc0crUy9kNEhOckdYRGp2emFCcHY1eGpDL1cxYkdKcGFTcWtLSkpmV21XbTEzZjlSRmYraFRGd1RkWWV2RFd4dDcrOWhVa0ROZ01BQUFBQUFGNFVJNGYyODdlenMrc012UlZWU29uZTNQVTZXSm9KWWxJVWhKRGhZUjYyVXRIUm1BeEhLL0djamRFQjdwWmNEczJHdWkxblUyNzhQRHo4czcxS05XTW00czBlMWlydWJrR1ZVbTB0RVVhMGRCb1Y3aVhnY2ZaZnV2ZnY2WWZGNmpYVjNZTzlySWVHZVV4ZGUrNlpQL2NqZFhUMTE0ZEtyZjcxME8zZEY5UDhuS1hmam05bmFTcUlhT1dVa1ZlZThzREFuT3BoWVUyV2pBMDVFcE9oL3hLZnl4bmMzdDM3L2YvWUF2TDZGbStKWVV2VGhRYzRIRjNZdDhPbmU5ZzU3YW0valJxNDhMQm1UanRGeVBjVDJrL282Wi94RFBYbk5MZ2NpcytsMmFKM1M4ZTFIZm5Oc2ZvY1ZWd2hmeXZjcTdDczZ2ajFUQjlIYzM4WDZady9veU5hT2JHdjJraUVpZmVMTmt3UFo1OStPcXpWZ2N2M210aVpqWS93N1QzLzREdmRmVS9HWmJMLzlGK01hQzBWQzdyUDNXL3dMRTkwNVJ0U1libjh4UFhNTnp0N0diY1pBQUFBQUFEd1hCZ3p0Q3VVNm5PM0g1UlZLdXJZSi9GKzhWdmhUN0QwZEhNM3k1Vzc0d2doSC9admZ2aHFSbXhLbnFPVmVFOTBtbWFaY1VMSXZkeXk5Tnl5VHMwZGJxY1g3ZjJ5bDYyNThQZWpDY25aSlN2ZWJSZnFaLy9wSDFFOUFwMWpVaDZ1OGNaMjhGcExoT3pRZXMxalFraGVpZXhwUC9valBPN0RRZmc3UCs4aDRuUFpoY1MxNTdRVFFyN1pIbnY4K3FPVndFVjh6dERRSnYxRDNCaUcvSFkwZ1IzNkhwOVJGSk9TTjdhcno1dWR2YmFjVGE3bGJDUWx1MVFUZmNkMDhjNHNLRDkyTFpQOVVJUGI2NjUvYnBDbnZhU09RTDVvVEp2M2Uvb1BYSFI0WWkvL2VsK0RXbFZVS1JtR0JIdlphTXJSeVpXcWlpcGxiZnU3MnBqZXl5M2pjK21QQnJkWWZ5UmVvVktQaS9ESktxallGNTJtQ2UzM0N5cjhKbS9SSExKeFpuaFJtVHcySlQvUTA5cE9LdHAzNmQ2RW52Ny9uazRXOGppOWcxeG5yYitnL2Y3UGN1VWJqRnloT25VamEyaVlCNTlMRzdzdEFBQUFBQUR3ckl3WjJoOFVWWnlNeTlTZGwxeHp6Tys1MjluTlhDMXN6WVU1eFk5UHlPNjJwcGFtZ2l0MzhucTFkbTdyYTl2KzQxM2FDM0d4UzcrejVlTC9QWDFueWRpUUpuWm1pWm5GN1QvZXhkWW4rMnhqZEY2SlRLZkluRlFzc0xjd3lmMW43TGxiMllTUXFQZ0h1ejd2SWVCeGdyMXR6SWIvcnJ1Mi9KT3pOUmZsRnNzSUlkMWJPWC81ejZYenQzWFhKOXM2dTd1ajVjTkorQTZXSm9TUWl5c0d4NlVWRkpYSnhjSWEvM3hMdDhadW5OVkZ4T2NNWFhLVTFNUHNZYTMyWDc3SGh2YjZlN3ViNzRITDkycDdkZEhtcTF2UHBzU201ajlqYUxlVGloNFVWUVpNM1VZSU9icXdMM3VMaHhEeTNhNjQ3M2JGNmU4ZjdHVno2S3MrRDRvcTN2Nys1SThUdzBSODdzTC9ydHBKUlpQN05QdHEweFdkMmUvc3F2V3RQYTNiK3RwWlM0VEpXU1ZuYjJXblBpaDlzNVBYK3NQeGU3L3M1V2t2YWU1bUllUnpkbDVJWmZkL3ZsZitPZE5iKysxQy9JTzBuRkp2UjNNak5BWUFBQUFBQUo0clk0YjI1S3lTYTZuNWRlOVRLVmR0aUV6NGRGaXJqMzZMZXV3YmZ2NUdhN1lRL2JBd2oxMVJkNk1TY25SQ3U4YVBlMjkrUExqbDcwY1RQdjc5Z2liUUdTejI1bVFsWm1jcHM4UHAyWTNzc1BESGY4TEg0ZENVcTQxcFJ0N0QwbVh4R1VYNlU5bTFsMys3bVZhNE56cnQyKzNYenR6Sy9tSkVZTDgyYnRwN0hvN0pVS21aYTZrRmRaVHUwNHpHTnhGd1Bld2xzU21QdWY0NnZoNGIwcktKNWVnVng5bW5ORVVSUXJTTDJGWEtWYkdQK3pldGpVakFKWVJNNnQxMC9xamd6UHp5VWN1UEUwSTZOYk1QRDNDSVRxeHhXVVoxOWlvdWx4KzZtaDdtYjljL3hNM1pTbndwTVhmT245SFpoUlYvZjlSbGFLaEgzNjhPbGxZcWZwM2E2VUZoeFpvRE43V1BYVHltVGZkQVozdXA2TlNOckUybjdsaVpDZk5McXhoQ2RrZmQ3ZC9XN1l1L0w5M1BMeDhYNGVQdGFIN29TbnB1OVdDS1o3L3kyaXpFZkE2SExpaVY2ZDFNZUQ1dXB4ZmRUaTlFYUFjQUFBQUFlQVVZTTdSdlBKNm8wNjFOREpYV21yL3B5cFdWUXc1ZVR0Y3NtbTFRbjJDWE5qNDJVOWFjSllTODkrUHAyc3FXc1p1TEsrVEx0c2VPRHZlZXY0bFhVdnY0Zkh1cHlOOUYrc21HN0Uvcjk0bWVWTWRtOXFZaTNvbnFvZS9xeDJXNGtrckZnSVdIRGI1RVUrVDM2WjFsY3FXN3JlbXFpV0hUZnoybi8yWUNIb2N0SFVjSWVTZkN0MXltaUx0cllCbHpnOXI2Mkg3N1RyczIzamE5NWgzUUZFaG5ZN2F3K2oyZjJzK1R3bm9GdWRpWWkvNDlkV2ZMMlpSRFY5SmxDaFU3LzN6RGpQQzFCMi9yMUlFYjFNNDlxNkJpL3FpZ2xrMnNmanNhSHpoOWUzcGUrWkQyN2llKzdpOFY4NGNzT1hMOGV1YlN0ME9HaGpicDhNbnVxcHJmc1ppVXZEdFpKZitkdmxNcFZ4RkNmcHdZeGs1ejJITXhyVXNMUnhNQk4rS0xmWGtsc25zYjNocTkvTGptcUdlODhqb3VmVC9FMDBIaU11NmZqUHpuTVBOZmYrMDNoVXE5K1V6S2dMYjFtdThBQUFBQUFBQ05tZEZDZTA1UjVmWnpxWHFiZFpld1lnTjIzNjhPN3Y2aTUyY2JvM2RHM1dVM25vekxMQzZYYS9ZWkd0cGs2ZHR0ZTM2NVg3T2F0OEhneEJDR29vaU5SRGlsYjdQaWNubEJXZFhSUlgwSExEeGNXNEg2U1gyYVhrOHQwQ3dQcHFwK1V5ZXJHcVc1cWZwVms2UDFwaGpQR1I1NDhISjZZZlVINmRuYXhkbmFWR2NmdGxwNzNTUWkzbDhmZGUzWjJybkxuTDBVb1E0dDZPUGpaUDdlcWxQcE5TZWZLNVRxMGdvRlcxRnYyZmkyMzJ5L2R2Mm5ZZWR1WlcrSVREaDBKWDMvcFh2bE5VZjdDM21jV1lOYW1BcDVvOE85UDFoek5qWWxiOXozSjdRTHJWVldLWGRIM1RWdzUrVUpYVXJLdlpaYThPL3BPNlZhTjFDY3JjUjd2K3lWVXlUNzMrOVJiTEY2RFE5N3lha2JXYnVpN3Q3TExVdXU3dHlPU2NrL2Z6djdvOStpY29vcWYvbWc0L3U5L01kOWY1S3RacTl0Vzgxdm5iVkVtRjhpSTRTY2lNdHNOVzA3SVNUaGZ2RzczWDFMS3hWN3Rlb2cxS2FlVjk0Z3BkN0s4ODlBOTRlekx6cnRRVkdsblZUMC9FNEJBQUFBQUFCR1lMVFF2aXZxYmgxZDNEb1M3aGVIZjdaM3pRY2QzK251OTh1aFc4ZXZaMFlsNUVRbDVKZ0l1T0VCRGxQNk5MTXlFL2I0Y24rcVh1RnVQcGZENHp6S3lzNVc0dkVSdmg4TmJ2blR2aHNianlYOGNTemh3UHplY1Q4Ti8yUkQxTjhua3RqUjcxSXhYOERqeUJXcUVHK2JUNGEwSEwzaU9JOUxFMEttRDJpdXJnNVpaaWE4bW1laDJYTVJZbmlLdTYrVHVabUkxODdYcnJEczBmSnlYNDBLQ2c5d2JQSGhOdllwbDBPNTI1bXA5RzQyOEdvcEo4Ym5jdmhjV3NqampPcnN0V2hNR3hNQnQ5ZThBeGZpY3dnaEhUN1p2WFYyOTl0clJ2eTgvK2F5YmJFRjFTZGRmZURXNmdPM3huYjFYamtoZFA2bUs4dDNYRHQxSTNOY045K1ZFMExKQkxKMFc2eDI4d2FFdUcyYzFXWEgrZFRRLyszNmFWS0hwRjlIbm9qTEhOdk5KNnVnb3FDMHFreW1LSmNweW1YS1QvKzR5RENNaFpoZktWZkp0RWJ5ODdnMElicWgxTmZKWEtsaVhHMU1DOHBxVkNqNDQxaWk5bE9wbVA5T2Q5OHZSclMrbXB3M1lsbWtUS0hLTGE3czBzS3BoYnVsV3Mzd2VSd3ZCMG5pL2FJVGNUVm00NmMrS0IyK05MSnpjNGNEODN2N09VdmYrZUhVeHVPSmhCQi9aNmxjcVhhek1TdXZldlI5ODNFME54RndiYVVpY3pFL3dOMXlZbTkvN1drSVlmNzJNcm5xajVuaEhKck9LYXFjdnU3OE0xNTVIZjBXSEZvNUlUVDdTZFl5ZkZJbGxZck5wNU9uRFdqKzRrNEJBQUFBQUFBTndEaWhuV0dZN2VjTmRiUFgzbVdkWFZRNWVQR1I5bjYyNzBUNHJYaTN2VmpJNVhKb21Wd1ZuWml6L2tqODdxaTd0UTFKMXU3UExDeVRKMlVXZjdJaFNwT1h3ai9iKytYSW9BLzdOejl3K1Y1aG1UeG0xZEFtZG1aM01rdlM4OHJuam16OWUyVENqZ3QzMi9uYUVrSSsraTFLMHcvc2JtczZTbXRKTFQ2WG80bnVCZ1Y3MmZ6OWNWZTFtcG53NDhNVnl6M3N6QWEyY3gvNVRTUzdramtoaE1laC96cWV1T1BDWFoxamE1dVd6K2ZTUWo3M240KzdEZ2x0Y3ZCeStxVFZaelNqMXEvZkxXZzFiZHRIZzFzRXVGbVdWTWdKSWJibVFqOW5hYWkvL2VndTNxWkMzaHRMSTltNUJpZmpzazdHWlgydzV1ekUzdjV6UndhOTE4UHZvOTh1c0cwNGNQbmU5Ri9QL1hrOGlSRFNlZmFlc0tiMmZZTmR1d1E0dXRpWTJwcUxkQ3F4RVVMR3JEang5OGtrelZNaGo4dWhkVVA3TitQYkRXanJWcVZRRFZwa2VLZzVhMGo3SnA4T2JiWHd2NnVyOXQ1ZzcyS3MzQjBYN0cxemJIRS85dnRSWHFVME9CdS9kNURMZ2ZtOWs3TktPbjI2NTN6OHc1SitTOTRPR2RUT3ZVcWgwcXc4VHdpSmFPWDA4K1FPREVQK1BwRzArVXp5cGFSYzdlL0pUL3NlVG9PbktVbzd6RC9GbFRmb2YwTmFmdkZYZEIxWDRJbFJsUDRnbFg5UEpYM1l2MWs5aDRFQUFBQUFBRURqUkRITWk2bUZWYWVNdkxLUVdidXk2bHloL1VXUWlBelBZTmRNQ2g3UjBaTkxVd2N1MzJPSHJOTVVVVE5FTE9CNk81ckhwUlZvdXNHNU5PVnVaNWFjVmNJK054Vnk3UzFNVWgrVTZ2ZVRzNXdzVFVKOGJLOG01NlZWcHp1MkNwMzIvbDRPa3V6Q0N2MXk5UFpTVVVtbFFuK2RNeHVKMEV6RU14RndUUVJjL1VIZ090cDQyMnorTkVJaTRxM2NFN2RpNTNWMk9yY09hNGx3NGVqZ3ZCTFozTDh2MS8xdTdDMEdVeUZYTE9TSjJiOEYzSmlVUE8zRzl3MTJaUWh6NEhLNjlsRWgzamJXNXNMb3hOekhycGJINTlKUE4rcCtaRWZQSFJkU3RZOE45cksybGdndjM4blRQcW1WbWNETjFpd2pyNncrcXhMb2VLSXJiMUNYQUVlZFlRSXZncG1JZC8zSFllNTJaaS82UkFBQUFBQUE4T0lZSjdUdmkwNGJ0Znk0OWdSbS9jWGU0UG15RVBOTEt4WDZpNS9CcTBMM0p5VGdjZjZhMVdWNEJ3OGp0Z2tBQUFBQUFKNVJyU082WHh5R1lXSlQ4c3QxdTVRWjNSTFk4RndWbHN1UjJGOWxERVdZR2plOTVBcFZkR0tPTVc3S0FRQUFBQURBYzJPRTBGNVVMbzlKeVZOcmh3bjJNU2JmQWp3MTl0ZWovYXNpNUVaYVFXN3hDeXgzQndBQUFBQUFMNW9SUW50aFdkVzFWQU5WeEFEZzJlZ09WN21kWHBUZDRKVWpBQUFBQUFEZ09USkNhRS9MS1UzSjFsMmJEWjZhaU0raFg4VXhDcGFtZ2xmeWM3MUlsRTVaaUh1NVpTblY2OWdEQUFBQUFNREx5QWloL2RpMVRBUFRiSjlxYkh3elZ3cy9aMm5kKzFpYUNwNGwxRFoxa1liNTI5Vi8vMG05L2ZzR3U3S1ArNGU0am8vdzFid2tGaGhlWUcvZDFFNkxScmQ1dXVaUmhCejhxczlYYndVLzNlSDFaQ2NWZVR0S05FL05UZXA3bitBcHJnYUxRMU5IRi9YZC9HbUVvUGFGOUZoT2xpYnNnOG05bTY2ZTNFR3pQY2pUT21yNUlHNUQ1ZjV1TFIwZExFd2E1bHkxb29oT1R6dER5T21iMmNackVBQUFBQUFBUENzanJOTitvWG9CN1dlMzR0MzJSZVZWSTc4NVZzYytxNmQwc0xjd0NmOXM3d2Q5bXpVeHRQelYxMXRqOGt1cnRMY0V1RmxtRjFia2xzZ0lJZk5IQmJmM3MzTVovdzhoNUowSVh4NlgvdVhRN2RyTzVXcGordjE3b2ZQK3Viei84ajFDU084Z1Z4OG44dzJSQ1JRaGsvczBYVFNtVFkrNSt5L2Z5ZE01eXM5RktoSndudmpERThLbXNxMW5VMzZjR0JhZG1MTTMrbDV0dTkzOWJaVG1NWmREVFZsOU5qekFjVVFuVDBYTlpkVjRYUHFmazBtZmJMaW9jL2pNZ1FGaUc0RlFBQUFnQUVsRVFWUUQycm8zbmJLRmZmckQrNkZoL3ZiZUUvK3J1MjFQZHpWWUtqV3plUFBWZno3dXRucEt4M2RYbmFydEZMMkRYRGI5cjF1ZitRY3V4T2M0V0pwNE81cHJYaklSY052NjJqNnYybnNTRVkraUtKVmFkeFU2bXFLNEhMcTBVbkY0UWQrcGE4K3VQVmpyZDhOWUx0OTVta1hwQUFBQUFBQ2drV2pvMEs1U00xRlBFdHE3dFhSY082VlRSWlZTSk9BSWVKekNzaW9laDA3T0xobXc4TENEaFVtM2xvNmJUdDBaMTgySEVQS2dxUExnbFhTZHd6azAxU1BRZWNHL1Z3a2hvenA3cFQ0bzJhZVZiTTNGL0xVZmRGeDc4SlpPYUYvN1FjZlNTa1d2ZVFjSUlkNk81Z24zaTlqdFFWN1drL3MwcTZoUy9uVWlTYitwTkVVMnpnelBLYTc4WVU4Y3UwV3VWTW5rcXY0aHJndmVhdFBjeldMOWtmaU12SEw5QXhWS2RmM1hKUGUwbDlpWUM3VzNYTG1UZS9aVzlzYVpYUVl0T3F6elBobDU1Um41NVlRUVoydHhoMDkyUnlYa1RPblQ5TXMzZzg3ZHpyNlltUFBEbnJncVJZMEYyNFY4anY2QzhJUVF1Vkl0a3ovYUh1aGhmZkp4eTR3LzZkVllQS1pOM3phdU9tOVNVYVhzM3NvcGR0VlFuZTBqbGtVbTNDOG1oQnlKeWRoL0tXMy92TjR0cG01VEtOVnlwY3JMUWNLaEtaV2FzWldLbENxMWw4UERBUUk4RGwxY0ljOHNlTW9KM292R3RPbmEwa21wVXZPNUhIOFhhVVplZVg2cGpBM3RGVlhLOFN0UGNtanFUS1BzMDc2U2xLZFVxYmtjSTR5cEFRQUFBQUNBWjlmUW9mM3FuYndLZVkyZ1NKaTZ4c1lmdTViSjl1anVuOWRMcVdJR0xqcXNlV25Xb0lETWdvcVk1SHlwV0RDNVQ5UENzaXI5ME43TzExWXM1UDEzK2c0N0FEODJKZisvTThtYVYrMmxvclVmZE5RNXBMV25kYWkvWGZjdjloTkNCRnk2cWF1RkpuWisrTXM1Y3pGL3c0endpaXJsOXZPcDJrZlJGRms5dVdONGdPT3hhL2VybEdwQ2lLK1R1YmVqZWEvV0x0MERuVGVkVEJxKzlPaWRyQkpDU0F0M3kzdTVaVVhsY3MyeGFvWVpHdHFrVXpPSDJpNENoNllFUE03SWJ5SlAzOHorNnEyZ2pzMGNicWNYYWU5UVVhV01Uc3lkODBacjdZM0JYdFkvN2I4NWY5TVZ6UllSbi9QNWlOWUwvN3VxYzVQQ0lJbUkxNk8xODdIWSs0WGxjcmxTcGJrZElPUngvRjJrQ3pkZnFlUFlwN2dhYnJhbTZibmxYLzE3V2ZNbUZFVXhldXVWbVl2NWtZdjZpZmdQdjdjcU5UTis1YW56M3c3OHNIL3owa281dzVEeEViNCtUdVlxTldOaEtxQXBhdEdZaC9NT2VCeDY5OFc3Zng0M2NMZWxQcWI5ZXA1OThObndWaDhOYWhFeWEyZDJZWVdtY2UvMThNc3NxTGg1ci9EcDN2eDVvaWpDMUpqWVhpRlhYa3JNYmY4a1V6d0FBQUFBQUtEeGFPalFmdVpXbHQ0MlJxZDZsajRiaWJCSG9MUDJNUGlXVFN5bkRRZ1l1U3h5WjlUZDVxNFczNHh2KzhheW8vb0hUdXZmL084VFNkbEZUN0RxMWF4QkFSY1RjaUt2M1NlRUJIblo4TG4wcWJpSGJWWXpaTnozSjBzckZha1BhaFRTc3pJVHJKblNNYUtWMDVHWURBNU5MUm5iNXUxdXZvNldKZ3hEWWxQeStpMDRwTjNCKytQRXNDTXhHWXUzeEdpL1EzUmk3cy83YjliV0pBNU44VGgwNHYxaTl1bmU2TFNwYTg4UlF0cDQyOXhJSzZqVXVRbFNMWEpSWDgxak52MU83ZGRjcmxDdE8xeXZJZHlPVnVLdHM3c0h6ZGhSbUZ4akJIdVBRR2NlbHg3VHhXZFFPM2ZOUmg2SHZwU1V1M3puOVdlNUd2bWxNczFvK1dhdUZxZSs3ai95bTJQc1A0U0d0YVRHS0FOQ2lFS2w3dmI1dnZBQXgya0Rtc3ZrcXMvL3VzUnVEL2F5N3Z6TndMcW5UandwUDJmcEZ5TmFqL3dtMGt6RU96Qi9hTit2RHJLZnBWZHJGeTVON2ZxOGgyWlBMb2YrYkdOMFhGckJjeng3dmVuK29FN0VaU0swQXdBQUFBQzhwQm84dE4vUUQrMlBMeFUyb3FObmFhVmlYM1FhKzlUSjBtVDdaejBTN3hlSmhielI0ZDd2OWZTN2xWNFk0R1lWNEdaVldpbmZmZkhoYm1IK2RzTTdlTGFhdHEzNk5GU0F1K1d3c0NhYXQ1V0tCVG9uY3JFV2oram9tWlpUeGlaZWV3c1RRc2ljTndKbkRnclEzdTJiOFczWkJ6TitQUzgxRmV5WjJ6TXRwNno5eDd0R2QvSHUwTlErT2pGWG9WUWZ1SncrSkxSSnl5WlcyaG1WUzFNdG1sZ3QzUmFyYzk2MG5OSmRVWGNmZXgyMGNXbHE2K3p1ZDNOSyszMTFzRXltWFBwMmlLZURaUGpTeU5yMjU5RFV4NE5iek40WUxWZXFBOXdzbGFwYVozdHphU285cjF5cFVoTkM1QXJkT3dManUvc1NRdTdubDE5TnptUEhqY2NrNSsyK2VEYzF1NVFRMHFHcC9kTmRqUi8yM05EdVYrL2V5dGxjekkvVld4cXdwRUkrZk9sUjdac21UVjJrUzhhRzNNOHZqMDdNYWVGdTlVVFg4SWtJdVBTLy8rdTJhcytOdmRIM1JId093ekNiUDQzbzh0bGVDMU5CdnhEWEZUdXYvM3ZxRGlIazNMY0R2OTRhR3htYmNUZkhXRXNrNlA2Z1RselBuUE5Hb0pFYUF3QUFBQUFBejZSQlEzdTVUSG50N3RQMFBZN3U0cjNsVEVwVjlRanRnZTNjWFcxTXI5ekpzN2NRRVVMY3FoKzM4ckJxNTJ2SGhuWWJpZkMvVHlJb2l1UlVkN05URkdsaUorblExTDVsRTZ2bWJwYi9uRXd5MFN0Z1RsT1VkdTc5L3IzMmtiSDM2K2dEenl5b1NMaGYvTC9mby80NGxxaFNNendPTGVCeGRrWGRaUk80dVpnL2MyREE0UVY5TlBYZXJDVkNVeUUzT2pIbktTNENhOGE2QytycXVEMTB5WkhEQy9vY1dkaTM5N3lEWWlIUFRNVFgzdk90NWNlMXA2eXJHV1pEWkVJTGQwc09UVzM3ckh1VlFxVm1HRUtJamJuSVFzeFB6SHpZalU4UmlzK2paL3g2bnAzSnIxUElyWVc3NWNDMjdqSzU2bXB5M3ZvajhleGM5TWpZKzVvQ2JCY1RjcDd1YWx4S3FsRXZMYUtWVTJUcy9id1NtYzdIbHl2VjI4NDluSmhnSXhIKy9YSFgxcDdXNDFlZTNIZnAzaGNqQXRsQzk5UDZONitVS3gwdHhSeWFZamR5YVBwQlVjV3pWSWtUY09rTk04SkZmTTdwbTFuakkzd2RMVTB5OHN2N2g3Z3RlVHVrdEVJaDRIR3N6SVEzN2hXeUkvYmpNNHBxSzdCbkZERXBlV1dWQ2xNUno5Z05BUUFBQUFDQUo5YWdvVDA5cjZ4Y3B0RGQrcmlPOW1hdUZtMTliUzNOQkdlWERXQzNkUDVzYjNNM1M1cWkyUEhZZzlxNVIxN0xXSHZ3OXNpT251MTg3UWdoVWpILzRGZDk1TW9hdmNUTHRzV21QQ2k1bGxvd3RXOHpDMVBCakhVWFJIek8xZVM4SEszQjgybTVaV201WmV4ak54dFROMXV6aVQrZk9SS1RVWGNMZnp1YXdEN1ljVDVWdXpiK2taaU10aC90RFBTd3ByVVdIcHY3ZDZuK2xQSWhvVTNhK2RVMWdMbjE5TzNzckhJMngvWUpkbGt5TnFUdi9JT2RQOXU3NnYwd2lRbFBybFRwVkpWN29EY3A0S3Qvcjl6OWJkVGFnN2Q4SjIzV2JQeDRjSXVSbmJ5Q1orN1EyZG5kMWxTL0dhc21odDI4VnhDYmt1OXBMMkhudDF0TGhQZXFyeGc3V1AwcHJrYW9uOTNja2EzbFNyV21zNzFyQzhlMDNETHRBZWNhTkUzeHVaeWhTNDdrbHNndXhEOTRiOVdwOUx4eWRvZytuMHQ3TzVwM2JPYnd3NTY0MitsRmtiRVo3UHZSTkZWY1hVVEEyVXE4Y0hTd1hLbFdxQjVUL0k4aWhNL2xWQ2xWVTllZUc5UytpYmVqK2EzMG9wNnRuVFB5eXU5a2xSeU55ZGg1NGU3NENOL1dudGJYVXd1Q3ZXMElJWHd1TFJVTE12TU5sQnRzT0hvL0tKbGNsZnFnTk1EZDBqanRBUUFBQUFDQVo5Q2dvVDJyb0VLM1REcWIwZXJNN2Y4YjBwSmhpSzI1cU1YVWJhSCtkc2NXOTZNSVVhbVppTlpPZjMvVWhSRGk0eVFkSCtIYm9hbTltKzNERmQwMnp1eGlKeFgxbm5jZzd1ZmhiRjAwaGlFNzljYWZWOHBWYk84cmw2YjAxd2FiTVRDQW9zaVBFOE4weXFGVktkVEJNM2ZvUno1cmlWQ2xaakx5eWx0N1dtdW1rUk5DcmxiUENiK1ZYbWl3U3Z5aXpWZnRwYlV1OFIwZTREaTJxN2ZPZ2ZIcFJTSSs5OEx5UWIzbkgrejJ4VDVDQ01NUS9iSnRHdXdybFhMVmhzaUVLWDJhVFY5M25oQ3k2L01lYkc4NU81UGZ3MTdDVHBXdnpmczkvVHMzZHhpMDZMQzduUms3b2IyWnF3Vk5VMWNNTFNyMlJGZmpmbjc1NWpQSlZRb1Z1MWM3UDF1YXBoYitkMVV6cHVEaklTMDVOTFZzV3l5YndBVThEbnY5dGN2c3lSU3FNcG5TVGlvSzg3ZjdaRU5VVklMaDRReDhMdTNuYkZHbFZNbHFxUVdnUVZORXlPZFd5cFdFa00xbmtqZFhsekRjTUwxenFMLzlrQ1ZIb3BOeVRZWGNacTRXdzVjZXZmN1RNRE1SajExVDhGYTZVU3ZTNmYybVZHb21QYThNb1IwQUFBQUE0R1hVb0tFOU03OWNMN1UrSnJVN1dacU02dXgxTWk2enRhZTFUUEdvaGpuRE1GSHhPWjlzaUNLRTdKNXJ2djFjNnAvSEV3ZTJjLy9ma0phRWtDbXJ6NWlMK1pycDA5TUhCSHo1WmhEYkVXMHE1SW40SEpxbWl2NGJKMU9vMk1SZVdDYlhXWFhjMWNiMC9WNytNOWFkSHgvaEc1T2NwMW1iZmNXNzdlVktsY0ZPMm1GaFRaYU1EVEhZTGMvbmNnYTNkL2QrL3orMlpMcU9rM0g2OC95MXJvQ1ZXSCtVZU1xRDB2WWY3OW96dCtlWlpRUDhKMi9SNzFUWFJ4R0tFSExvYXZxdlV6dE5YMGU2dG5BYzJNNzkyeDNYMkZmTEtwVlQralRiY1Q3MStQVmExM0pUcWRXL0hycTkrMkthbjdQMDIvSHRMRTBGRWEyY012TEtVeDRZbUx6OVJGY2pMYmZzajJPSm1oMTZCN3NjamJtLzZkUWQ5cW1JejFuM1lhZWwyMksxSy8reityVnhWYWtaOW81QVRISmVUSEllSVNRK28yaDRCdytwdU1aa0FacW03dVdVM2JoWG1QS2d0UDMvZGozMmN0VkJwbEFKcWhmQSszSGZ6YjlPSkJXVnkyL2VLeHdXNW1GcEtyaHlKN2RNWm1EWlBDTmk3NTRZdXhVQUFBQUFBUEEwR2phMEYxUlU2UlUycTl2TVFTM2tTdldmeHhQWkRsdHRNb1dTTFF1dlVLcExLdVhaUlpXYUlkRDNDeXJ1RjFSb1l0djN1K08rM3gzSHhyL2JhMFpJeFh4ek1mOUMvSVBlOHc4YVBDbEZ5QzhmZEl4Snp2dGh6NDA3bVNYL2ZOejFmeHN1NXBYSVhLekZJVDQyNzY0NlZWdHJVN0pMTmVYS3gzVHh6aXdvUDNZdGsrMTJIdHplWFh0UGE0bVF4NkhycmdiSEVQS2dxTkpLSXRBZVR0OHowRm1tVUxISHpkOTBwV3RMUjI5SGMyOUhjeWNyc2FXWnNFTlRlODJlYkVmeHFiak1LcTBiSlRISitkNk81aVlDN2tlRFc4UWs1NTI3L2FDOW54MGhaTjNoMnlNN2VhNzdzRlBBMUczYVM3V0wrSnlob1UzNmg3Z3hEUG50YUFJNzlEMCtveWdtSlc5c1Y1ODNPM3R0T2FzYnBKL2lhbWdUOFRtRDJ6ZGhiOGV3Um5meEZ2STVmeDVQMU4rNWV5dm5LcVZLMHlIL1RuYy9Rc2kyY3ltekJyVVE4RGhsbFEvbllqaFltdVNYVkoyUHo3N3h0S3V5QlhsYXIvbWdJMXVXejhOZXdxRXBkcklHaDZaUHhOMmY4K2VsamNjUzMrN21ZMlVtMkt4M1o2SEI2ZDRJVTZtWmRLMHBEQUFBQUFBQThCSnB1TkN1VktselMyUzZLYlgyRmRyWjJPRm1hL3JMb1Z2YXE1cXpHSWIwYmVNV3VVaENDR251WmpsOVFNQ3dNQTg3cWFqdU5zd2Uxc3JXWFBqOTdyaFJuYjBDUGEwSGhManRxYTVJcjIzZXFLQXVMUnpiek54SkNObC8rVjUwWXM3YUtSMkhMVDM2dy90aEtkbWwvNTZxVnlxYlBhelYvc3YzMkppcWIvMkhuUWEycXpXNHNxNmw1cmVhdHQzS1RKaGYrcWluZmRiZ0ZsV0tSekdWRU5MVXhZSVEwam5BVVNybWI1d1pIbGRkNm84ZFJuNHBNYWRLS2Rmc1hWd2hWNnJVdlZvNzl3bDI3YU4xejRJaFpNS1BwMi84UFB6ek53TFpWZE1jTEUwSUlSZFhESTVMS3lncWs0dUZOYjRxUzdmR2JwelZSY1RuREYxaVlLVzlKNzBhMnBxN1dUSU1zM0pDYUtpZi9jLzdiNlprbHl4OXUrM3EvYmZTRGZVVnMrUDgyVHNVUDA0TU14Znp1MzIrNyt5dGJJa0pUNlZpWm0rTXRqUVZiSmdSN3Vjc2JUWmxpLzRNaVBxN2tWWXdkTWtSdG9UZWd0SEI1aWI4NmIrZVoydnlzL2RFTmtRbUxCd2RMT0J4MWgrT2YrcXpQQjhVeFU2VzBQeTQxQXlUVXl4VEtOVThMbTNrdGdFQUFBQUF3Qk5xdU5CZUtWZnBGdWg2M0lSMmhoQzJsdnNnUS9uMndLVjdFMzQ2VFFnNXUyekEzeWVUMkVKMGk4YTBxZTNkd3Z6dDVyd1IrTC9mTHlwVjZ1SUsrY3oxRi82YzFhWHI1L3V1MWx5SGZFcWZwdlBlREpyKzYzbk5JdHRqdmpzUjg4UFF5RVY5d3dNY0k3N1lWMGNCTTgwdENCTUIxOE5lRXB1aXUyTFpvN09zT1R0ajNma3FoZHJnUkhTS292aGNtbjNCeWt5b1BUeSs1NWNIOVBjUDlMQ0tidU42S1NtM1ZST3JIL2ZlWExrbnJyYTJoWGpiY0doNndlZzIrNkx2SGJ5U3JyMURjbmJKTjl0alB4M1dha05rd3Ayc2twdHBoWHVqMDc3ZGZ1M01yZXd2UmdUMmErT212ZlBobUF5Vm1ybVdXcENTYldEQS81TmVEVzJYa25MdHgvdzFMTXhqZklUdmhlV0RDc3VxRkNyMTUzOUYxM0VJVzBhK1I2RHo0YXNaWjI5bHN6WDJiLzQ4dkxSUzhVNTMzNEt5cWplL1BmWXNpWjBRVXFWVWErNGFWRlFwK1Z4T2R2V1VCQUdYWnIvRlJlWHlpaXFsL2x3R2ZSWmlQb2RERjVUS25xMVJUeUNudUxLMFVtRnBwcnZHSVFBQUFBQUFOSElOMS9OV1dhWE1McXlvdVkycER1NlB4NkdwWUM5clh5ZHo5cW05aGFnK0U3azFBdHdzZDMzUmM5dTVWRTJnM1JWMWQ5SG1xMmVYRFhnbndsZHozMkJTYi8rZkpuVllmemgrMWQ0Ym1tTnppaXIzUnFkMWEra1VGZjhnS3I3VzFkb0VQSTZBeDJFZnZ4UGhXeTVUeE5XK3ZsMW1RY1hkbkxLc3dvcnNva3I5UDFtRkZXbTVaV3hWZG10ellYNmRPVERZeTNyL3ZONXJEOTV1OTlIT3I3ZkdySGkzM2JiWjNjME1yZTgxdHF2M2dmbTlLWW80V1lrbi9ueGFmNGVsMjJLekNpb1d2QlZNQ0NtcFZBeFllUGpNcld6OTNXaUsvRDY5czB5dWRMYzFYVFV4akRaMDIrV0pyb2FPU3JucXJ4Tkp3NzQrR3BYd1FLbFNXNW9LVGl6cDM2MmxvLzZlMWhMaDdHR3RrbjRkS2VSeC9vaE0wR3pQSzVFTi9mcm96RUVCeDYvZmIvWGhOcDM3TXM5T0xPVDJDWGI1N3QzMnA1Y09HTlBWaDZiSW43TzZjRG0wcVpDM2JIemJ4eDUrNmZzaHVmK01kYlFVUDk5V2FhRjBib2JsRmxkcUpnc0FBQUFBQU1CTHBBRkR1MXlWL1NReFd4dVBRd3Y1bk5GZHZIdTJkbUY3YnJ1MGNLci9hdWNEUXR4T2Z0MC9NdmIrbUJYSHRiY3YzM245ZzdYblZrL3BjUEc3d1RZUzRVZURXcXlaMG5INytaVEpxODlvOWduMHNEcThvTSs0Q044bFcySmNiVXh2cmg3K1RvU3ZxZERBQ0FXRlVsMWFvV0JUOUxMeGJYL2NkL1A2VDhQT0xodndibmRmQVpmZWYrbGUrVlBWSjdNeUUrZ3ZFY2V5a1FoWHZOdnV3dkpCdXkvZW5iSHV2Sm9oOHpaZDZUUC9ZSGlBdzRYbGd6enN6RFI3c3YzNVNabkZ0OUtMQ0NHamx4L1hWT25UVmlsWERWcDhlTXFhczNXMFJ5TGk3Znk4NTZCMjdrT1dIQm13OFBEYjNYd09mdFhIeFZvM2Z6N2oxZWdiN0hwNTVaQ0tLbVh6RDdZR1ROMmFYVmdadWFqZm9hLzZlRGxJTlBzRWVsaGxiaHc5SkxUSkIydk9kdjVzYjhMOVlyWVd3TEN3SnNjWDl5dXBrQTlhZEhoQVcvY1pBd080QnU4clBBa2JpYkJIb1BPVVBrM1hUZTAwTE16RDM4V2lZMU9IN2VkVHVzelp1K25VbmUxemV2UnM3VEprOFpHUjMwUk82OS84blFqZityeW44bkZyemowRDNkdGhPVVdWWmZxckxRSUFBQUFBUUtQWGtNUGo5WHZhNnh1bE9EUWxWNnBuckx2UTNzOTJhR2lUMzZlSFB5aXEySGZwNFhSMExvZm1jemtlZG1ZZTloTHRJbXBjRHMwZU82Q3QyN0p0c2QvdXVNWlViK2RVcDdnTmtRbG5ibVoxYk9hUVd5TDc3V2k4U01CWnNpWEczc0trWXpNSEgwZnozc0V1N2Yzc29oTnpPbnl5KzFKUzdvcWQxeGVNRGw3N1FjZWZKM2U0ZkNmMzk2TUpHN1I2ZDFjZnVMWDZ3SzJ4WGIxWFRnaWR2K25LOGgzWFR0M0lITmZOZCtXRVVES0JMTjBXVzFobU9Ic2JGT3hsclZReDFoS2hoNzBrczZER3RBSmJjMkhIWmc2RDI3c1BhZDhrUGE5ODJOZEhkMTk4TkRQL2NFeEdtMWs3OTh6dEdmM2Q0T0ZMSTAvRVpiSWZtY3VoVDkzSTZqSm5iM2lBQXp1M1hNamplRGxJUE93bGxmSkhGKzFhcW9IK2NENlh3K2ZTUWg1blZHZXZSV1BhbUFpNHZlWWR1QkNmUXdqcDhNbnVyYk83MzE0ejR1ZjlONWR0aXkyby9veFBjVFZFZkU2QW0yVkVLK2ZoSFR6Y2JFMFgvbmQxMWQ0YktqV1RXeUxydi9CUVJFdW45ZE02eC8wMGZPRi9WNy9kY1UyaFVzZWs1QWZOMktHWnhjRG4wZ0h1bGlucjN6eDlNMnZ5NmpOc2h1OHhkLy9HbVYwbTlQUmZ1VHR1eTluazJtNS9QSmFmcy9Ud2dqNlhrbkszbkVsZXVpMDJ1WHBTd0tCMjdrdkdoamhZbXZUOGN2L0Z4QnhDeUllL25GdjNZU2VwS2YrN1hRWW1LYkQ2TFRpMGNrTG9VOS9EcWdmZFgxWmVpUXloSFFBQUFBRGdaVVRWc2JqMzgzVTl0YUQxOU8wcTdkUFZZNUYyZmF2ZUQrM1oycVhYdkFPcDFTdU5YVms1WlBQcDVEYzdld1c0Vzg1Y2QvN0hmVGZaN1U2V0poa2JSN3Uvc3ltdFp1bnMvdzFwK1c1M1g3L0pXMm83aGJWRW1QVHJ5TEpLeFlucm1adE9KUjI2V21QZE1odUpjRWhvazdhK3Rtc1AzSXBPeW1WVHRKK3pOTlRmZm5RWGIxTWg3NzFWcHlLdjNkZnNMeFp3Si9iMm56c3lxS2lzNnFQZkx1eTRvTHRjdkVFYlo0YVA3ZXBEQ0VuSUtPcjQ2WjdjNmhIeVg0MEsrdkxOb0xKS3hlbWJXV3NPM05wLzZaN0Jmejh6RWUvdmo3cDJiR2JmNU4xL1N5dmxxajN2OTVpNy8yanNmWjNkN3Y0MnlzbktaTUtQcDdWWFhOTzM5TzJRQVczZGI2Y1hEZ2x0Y3ZCeStxVFZaKzVwWFZJUm4vUFI0QllCYnBadkxUK3VWRE5QY1RXRVBNN3M0YTNtam1oTjAxUlJ1WHo5NGR0ZmIzMlUvelVrSXQ2UGs4TDZ0WEZyUFgxN21sNDU5QzlHQlBZSmRwMys2L2xMU1RYV2pSZnhPZFA2TjUvUTA3K2dyQ3IwNDExUE43bGR3S1h0TFV5MFQ5cTFoZVBQa3p2NE9rbDNSZDJkOXN1NURLMTZEZTkyOTNXMEZIKzlOYWEyYy8wMnJmT2FBemN2MzNuT2cvWWYwZnRsY1NqcStKSituWm83dktnekFnQUFBQURBaTlGd29mMzBqZXpPbisycHNVbXJ3SFg5bVFpNGFqVWowMW82enQzV3RMUlNZVzloa2xOVW1hczEvZHRVeUIzWnlXdnptZVRTbXJONWJjMkZWbWJDMnhsRmRaeUZ6NlgxbHBTdlZSdHZtODJmUmtoRXZKVjc0bGJzdkY0cE43Q3NuYlZFdUhCMGNGNkpiTzdmbCt2em5vRWVWdDZPNXRtRkZSZmljN1JMMzRuNG5HYXVGakVwK2JXdkZ2Y1FSWWlmcy9SMlJoRk5rWGU2K3gyK21xNWZnTDFEVS92a3JKSXMzUkVRdW13a1FqTVJ6MFRBTlJGd28ydEdZbjFQZlRXNnQzTGljemtuNGpLMWgwdm9zelVYNWhRYm1PUXY1SEdxRktyYUxncEZpR1h0RXcyZURsdGhnZTNTZnlKZEFoelpFUkF2a042UGE4L2NudjFEM0dvL0FBQUFBQUFBR3FPR0MrMWJ6NmE4c1N5eXhxYW5DdTJOazRXWVgxcXBlTVlTNWE4TVhBM2owL3R4L1RhdDh6dmQ2elhaSGdBQUFBQUFHbytHbTlPZVUvemladkFhWDZIZVN2S3ZNMXlOUnFnK2E5RUJBQUFBQUVCajAzRFY0M01NbE4xNlJiclpBUm9mL1ZwMHIvSmRNd0FBQUFDQVYxVURoblpEODVBQm9HSGtGai9QK2Z3QUFBQUFBTkF3ak52VFh0ODV6MkgrZGpyOWhtMTliS09XRDJMWFMvZHhOSTlhUHNqTnh0VGdzVkl4MzA0cWVvb0dUK3J0M3pmWWxYM2NQOFIxdk5iaTIyS0I0V2tGZnM1U3FaaXZ2WVVpaE1lcDZ5STNjN1V3TitIcmIzOG53dmV2V1YxcU84ckZXcnpncldDVG1zMmdDSm4zWmhCYkhRMUFSMjd4WThvTkFnQUFBQUJBSTlSd29UM1h3SnoyZWcyUHQ1ZUtqaTN1TjI5VWtQWkdzWkRiMXRlV3JhRE81VkJ0ZlcxcDJ2QzcvVEVqL05xUHc5aDQ3MndsZHJVeHRaZUtOSDhjTEV6Y2JVMGxJcDdPVWE0MnB0Ky9GOXJNMVlKOTJqdkk5YTF3TDdiRlUvbzBUZi9qcldBdmEvMXpIVi9jcjErYkdnVzZPelYzS1B4dlhCMmZidjJIblRkL0dtSGdVMXVZK0RsTGF6dnEyM2ZhZFc3dW9GTmx2VmVReTl5UnJaVXFSc2pqc0g5TWhWeE9MWmNGWGpmUHQzSStBQUFBQUFBMGpJWXJSRmNtVTlSakx3T3lpeW8vMlhCeDVZVFFxM2Z5OWtTbnNSc1ZTalVoUkNaWDZmeXQ0N1BoclFhMmN4K3hMTEpNcGlTRS9ENjljNGlQclZKckJUV0tvcmdjYXRvdjV6Y2VmN1JRT1UyUmpUUERjNG9yZjlnVHgyNlJLMVV5dWFwL2lPdUN0OW8wZDdOWWZ5UStRMi81TkVKSXBWd3BWOVpvaHFlOTVFRlJyVDJjZllKZDJ2blpkdngwai81TENwVzZ0alhuaG9ZMjZSL2lkdXRlWWViRzBRY3UzeU9FY0RsMGNsYkppRTZlcDI5a25mMW13SlU3ZVd6emVGeDY2YmFZcE15UzJob0FyNC95cC8wQkFnQUFBQUNBRVRWY2FLOVNHQWpWOWJScTc0MGdMK3R1TFozMlJLZTkxOE5QTE9TNjJaZ1JRajdvMjR3UVlta21JSVNNaS9BcGx5bjVYSHJOZ1Z2bFZVcEN5THZkZlplTURWbXlKV2JMMlJUMmZYcDhlZUN4NTZJcHNucHl4L0FBeDJQWDdsY3AxZXh5M042TzVyMWF1M1FQZE41ME1tbjQwcU4zc2tvSUlTM2NMZS9sbG5Wb2FyLzhuWGJzdXZGT1Z1Smw0OXJPZVNPUXBpZytsL2Fidk1YVFFYTHpYcUhCRTFHRUxIaXJ6UitSQ1dkdlpiTmJSblgyYXVGdXFWUXhoSkIyZnJZdTF1SkZvOXV3TC9HNDlLNm8xQXZ4T1c0MnBtdW1kQnk5L0hodWllejAwZ0ZmYjQxTnppNmhDUGw5ZXVlaXNxcWVYeDQ0OUZVZnVWSTlhZldacDc3YThFcFNLTEVDSHdBQUFBREF5NmZoUXJ0Y1liamZ1SjdHZlgrU3pSeldFcUdaaUNjMTVSTkNyTTJGN0t4MVFzai8yYnZ2c0tiT0xnRGc3eDNaSVFrazdMMkhJRU5FQkJRSDR0NWFSOTFWcTlacXEyMmR0V3JWcXAxcXRYNTF0bFdyZGRhQkN5ZWlPQkFRUWFZTTJYdVB6TytQQ3pFa0FYRUIydlA3NC91U216dmVHOG56OU56M3ZPY0lkWmdzdXBSRkozQWN3eEJhTWM1enpVVHZGWC9lMzNBMHlsekVlYVp0WWx5VFVJZngyN3dlUVI2bWw2S3lDQnpiTUtYcjFMNk9KbnBzaFFKRlB5MGFzdlpDVHNuemFmTnRIL3RmaXNwYS8wL1UyZnVaMUphRTN6NVllZUQrc2ZBMDVUN2RIQTNLcThYamU5Z3F0MFNuRlNka2xTR0VwZ2M1V3Voeis2ODZaMk9vYzJ4WnZ5ay9YY3N2cTBuTkk2a2tBanNUbm9VK055VzNuRHFLVGhJVk5SSjlIdlBTdDRNM0hZcytHWkdPRUxxZlhORFgzVFExcjJKd1Z3dGJZLzZRdFJja012bm51Mi9QREhaaWtIaDlNeFAxNEw5Qm9iYjg1SFdlbWdFQUFBQUFBQURhU3h2T3RFdGZLMlpRemhKdVBCYU5FQXB3TVpvZTVMajZVQ1JDeU1xQXUzQ1kydzhuWXZJYWE5MzVPeHN1R09vMithZHJoMjZrdUZybzN2MXA1SnBEa1p0UHhMUjhpUUFYbzlOZjk4OG9xT3IreGFsSnZlMERYSXp1SlJWS3BQS1FCODlHK1ZtN1d3dFZJM1lTeHpwYkM2bkJ6QXgyd2pDa1VDQStoOTdYM1ZUQVlkQUkvR1pjYms1eHRaK1Q0YWJqTVZhR090UlJpMFowM25JNmR2MC9VYm9jK3NacDNSYitIbzRRV2ovRngwVEl5U3lzZXB4WmVpVW1oOXBUeEdPYUNUbjdyeVNwanREYVVPZUhrekc3TGlZZ2hDNnVIWVJoMkl4K2pqUDZOVlRJdTdCbUVFSUl3MUN0V0FZUk8xQWpmcjBmSUFBQUFBQUFBS0JkdE9GTSt5dUZrVmpyUzh5ckNIK1Niekg5WUoxRXBzT2lIVjNXTDZPZ2FrZEkzS2p1Vmd3YUlaR3BEd05ER0lORzNFOHV1SnRZOE9YZWlQMVhrbVJ5QlkzQUdUVGlWRVQ2cVloMGhCQ2ZRLzk4dU52RnRZTWtqWGNoNGpHNVRQSmVVZ0ZDaUViZ0pJRXBGR2o5a1NpRUVKTkdrQVNPWTlpcy9zNWg4WG5iemp5ZU45aGwzWkdvTHJhaXBXTTh0cDE1akJBNitFVmZmVDV6Kzl3QXVWd2g1REZIcnI5VVVmdmlKY2RwK1pWVXhJNFFzalBtZmJUMXh2WFlYTFY5Zk96MVQ2d0lmdm52REx6blh1MEhDQUFBQUFBQUFHaGZiVjFIUDlVQUFDQUFTVVJCVkJlMDE0bWxHdHZVTTNnMUhWOGVQTENMZWIxRXhtYVE0emVIUGt3dEVuQVlVcG5jMmxBSEllUnFvWXNRTWhGeUVFS09aZ0o5UG90TzRzazU1Ulcxa2pxSmpNQ3hJMThGbVFrNVhSZWRyS3FURHV4aW9jOW5VaXZHRVVLZXRrSUdqWWhJS01Bd1JDZUprcXE2eE96eVBaY1RxVTlQM0U2N2s1Q3ZITWFscUt4dWkwOTYyb2hVYTlSL2ZhQ1Nxc2g5SkN4VjlYRUFqaUU2U2RUVVM3OGE3VDc2dThzQ0RuMzFSTzkxUjZLQ3ZjeDJoTVJSd2ZuU1ArN08zUkdXVzFvVDhjT0kwL2N5cUVjRFFoMUc1cjRQYStxbE1ybUN3REVDeC9MK21rek42bGZXU3F4bi9xMzZ6ZFNLWmQ5TjZWWmNXYWYyalFrNGRLMDErY0IvSEFUdEFBQUFBQUFBdklzNitrejdxQTJYcUJkNWYwM0djZXpEWHZaRGZTeWxNam1QVFVjSTdmeWtCMEtJUVNNUVFwdW5kNU5JNVRRUy8zUm4rTDNrUW9UUTF0bCtBNzNOajRlblVXdklaLzE2VS9YTU8rZjFFUEdZWXpaZTFyeW9pTWVVeVJWWlJkVmV0aUtFa0VMUkVPYy9UQzJpWHNRL0sxVzluUTk3MlEzM3RWSStEc0F4VkY0akhyY3BkT3pHMEJ1UGMwMzEyR0tKRENIMDNkRm9zakhtZjVSZWdoQmE4WUVubjBOZitQdHRhbU54WlQxbnpONVdmak5paVd6dDRjaXdPUFdaOXE3MkJ0dm5CclR5Sk9DL0E5YTBBd0FBQUFBQThDNXF5K3J4YjJDaWIvMC9VZXYvaVVJSTlYSXp2dnp0NElBbHA2azE3V2w3Smc3LzlxSnlUVHVHME0renVzL3E3NnkxTWRzTGpmRzMzakRGNTFKVWx1WkhkSklZMmQzS2Z2Wmhxb0E4WmR2WnVHMW40elIzdmhhYlEzV1ZZekZJRXoxMlRrbU5WUDQ4MmQvWDBXRDVCNTY5bDUycHJKVlFvYjVjZ1hRNWRGTWhSL05VOGM5SzVVM1hDVERwNUtJUm5hbnU4YXBFUEJhZHhGL2hyc0g3RFlKMkFBQUFBQUFBM2tWdEY3UlRRZW1iWW12RWF5RWdYemU1Nit6K3pzUFhYZng0Z1BPcm5mOXBYdVg0elZlbzE1TjcyK2VVVkZNbDRrUTg1c2p1VnFwNzluSXpYai9acDFZc3BVWlZWRkZYWGlQR0VLWkFpcUNWNXhCQ09pd2FRcWhuSitQRFlhbktveHhOK1VlV0JDVmxsMC90NjdCcVFoZDdFLzZXMDdFN1F1SkgrOXRzbWUybm1wblBacERkblF4MXh1NmxXczByc2VqRTZidnBVVStMMVVidVlxNjdhb0xYcTkwMWVIOWdMMWg0QWdBQUFBQUFBSGdudEYzUXpxQVIwbnJOWmUydmFHcGZ4NUFIbWMxOXV1N0l3Nk8zbmthbkZiOXkwSzVxNlJpUGN3OHlsWFhkMVZ5UHpmWC82bDkvWjhPWXRPSmJtNGR2T2YyWVFjT3BhbmJVRHAydGhSS3BmRVIzSzlXZzNkdE8vMVo4WGxKMmVWSjIyZDdMaVNtNUZlVTFZdXFqWjRWVlZMUlBjVElUUFBudEE4M3I3cnFZWUdmTTMvcXgvNWJUc2NwRjdKUDdPRVEvTGRwNVB2NzE3eHE4WjZoVkpBQUFBQUFBQUlCM1M1c0c3ZFZxUWZ1clRnWitOOFhIM1ZwdjBvOVhxYmM0aGlHRVZFdkUxWXBsMFducVU5QXZSVGswTm9PME1lSkZhMHhvcXhMeG1KZS9IYnpnOTlzSUlVc0Q3cEl4SHQ3MituTjMzS0krSGV0dnMvcFE1T2NqM0l4MTJibWxEVTNqRHQ1SU9YZ2pSZlVrUWgwR1ZkYXVsVFljalJMeG1BdUd1YTQ1RkZsYTNSRHc5M0l6T1hycnFWcWpPQUFnYUFjQUFBQUFBT0FkMVpaQnU4WkNhNFhpWmVQMmJnNEczOC93N1dxdlArQ2JrTXpDS21vamkwRlNqZGJlM0ZBSlpZUXpJOGl4dWs0U20xN1N3djVySm5iSkthbjU4MnJTL0NHZE1ncXF4bjUzK2V3M0F6SUtxalllaTNhMzFndnlNSjI3STR6UG9hK2IzUFdqclRkVUQ5VGwwTHM2R0FSNW1BWjdtbDE3bFBQNTdqc3REMnhtc05POFFTN0tHbmc4TmwwcWsxOVlPNml4VWg3cVpLSDc5WGl2T1FOZHFMZE1PakZyMjgzN3lZV3YvbDJBZDVUR2o0dE9Rc0k4QUFBQUFBQUE3NTYyQzlxWmRNMXJ0U3FLWU5LSVJTTTZjNW0wU2Izc1AvbnRWdlRUb21rL1gzdWFYNm5jb2JaZSttOUUraHZzYUNXUnlpdHJKQWdoYnp2UnB1bmROaCtQZWZUcm1QRDR2SDJoaVJjaW41MjduMW10c3J4OFlCZnptZjJkZzFhY1ZRN2dZbFRXeDcrR1NXUnlQcHQrWUhHZjlmOUVGVmJVclR2eU1QYlhzVE9EblhaZlNxQlM3cGVPOFdEUWlMUDNNNDZIcDYwNy9MQTFmZHAzWDBxZ0RrY0lFVGgyN3B1QjRmRjVxbFh4STM0WXNmTjhQTXkwQTAzYWZvQUFBQUFBQUFDQWpxN3QvanRlVzBuekYvZHBIK1pqK2NlaTNpZHVwL2w5ZWVyWE9RSEp2NCsvRnBzenBhOURia2xOU1dWOVZaMmt1azVTWFNkZHN2K3VRcUhRNWRCcnhiSTZsU3JaTkJKSFNEMllkelRsUzJVS0MzMXVTWlY2azNQS2pwRDRIU0h4VS9yWS96TExiL1doeUI5T3hOeDRuRE90citNdnMvelFMTFR4V0hScDFmTThkamFEWFBoN2VQeXpVaE05Tm9kQms4cmtDS0c5b1lsT1pvSWJHNGZHWlpiK2RPb1JRcWl5VmpMbHA2c1gxdzQyMW1Xdk8vSXdMQzYzc2xaeThIcHlXV05tTzRVa01GdGpYdnFlaVUxdlFaMnRFZS9YT2Y2V0J0eUozMTlwZWppT1F3VXlnTFE4RVlQMGVBQUFBQUFBQU41RmJUalQva294UThpRHpJVy9oLzk1TlJraEZMajB0TCtMMFdCdmk5NXVKdWI2WEFNK2k4TlVILy9rSDY4ZHVKNnNjbEdTd05XRDlzM1RmWWQxczZ5WHlFYXN1Nmoya1FHZjZXUW04SE0ybXRUYm5zdWtmYkF4TkRRbW02bzJkejAyOTVQZmJuMDgwUG5yOFYxbUJqc3QzblBueEoxMGhORHgyMmtJb1pHK1ZpZFdCQ2RsbDE5OWxJMFErakRRYnMvQ3dEMlhFaGIrZmx0WmtlNW1YRjcvVmVmK043L25vUnNwNFUveXc1L2tJdzAwQXM4cXFyYWZmVmk1eGRGTThIajdXTlY5MWt6c3NtS2MxNG5iYVQyV25DNnBhcklNbmtIRHRRYjU0TDlIL1lrWU5BSUVBQUFBQUFEZ1hZUXBGRyt1RDF1THVpMDZlVTl0Y2ZYTHIybFhReU53THBQa01Ha2M2bjhaWk5UVEl0WFdhSU85TFJSSUVmTGdtZXBSUHZiNklqN3pYbEpoVVlYNlRIdFhlLzBqUzRKNExOb3ZwMk4vUFBtb1ZxeWx0YldJeC94MmtuZFJSZDNYQng0b053bzRkSE1STi81WktSV2lrempXMlZyNE1MVkk4M0FDeDJUTjk3N1Q1ZEQxZEppcGVjK2J3Tk1JM0ZUSXppaW9VaDVqSkdEcHNHbkpPUldhaDNlMTE4OHVyczRwcVdudS9PQy9RdVBINVdVcml2eGxWUHNOQ0FBQUFBQUFBUEFxMmk1bzc3dmk3TlZIVGJ1bXZYYlEvamJvY3VpVnRSTHBHK3dwRDBEYjAvaHg5WEF4dXJscFdQc05DQUFBQUFBQUFQQXEyaTQ5WHNSanR0bTFYa2RwMDBYbUFMd2ZoTy9JRHhBQUFBQUFBQUNncXUyV3VSb0tXQnJiT3R3ME93RHZLMzArQk8wQUFBQUFBQUM4ZTlvdWFEZlFFclJEQ2pvQWJlUmRTWFVCQUFBQUFBQUFxR3JEb0oydkdiU0Q5NVl1aC83NkorRXlTVFlEdW91L0dVSWRDTm9CQUFBQUFBQjQ5N1JkUktSbHB2M2xzK1BkcmZVbTliTDNzdFczTStGSnBQS2NrcHFiajNQL3VwYVVtRjNlM0NFOVhJeXlpcXZUOGl0Zlljd0lJV2N6Z1pESERJL1BlNm1zZ001V2Vod21lVGV4b0RYMTdEQ0VadlJ6M0g4bFNhMnEvRWY5SEEvZlRLMnVsMm9lMHQvVGpFYmlHSVl3aENHRU1BeGhHSWFoaHRKam1ZVlZEMUswRks3WDVkQTdXd3ZySlZwSzRsUG9KSjZTVzZGWmZIN1gvSjc1WmJVckQ5eC84YzBnaEJBS2REVSt1U0s0MTdJemo5SkxXbm1JVnIvTTh1dm1hREJxd3lXdHBmS1ZMUFM1aTBhNExkNFRvZm9GMmhyeEpnYmFmWHZrNGF0ZCt0U0s0QXNQbiswOC8wUjFvNnVGYm1KMnVVU20za1RRV0pkOWNrWHd1RTJoR1lWVnIzYTVOMC9qeDZVdDFRVUFBQUFBQUFEUTBiVmQwRzZzeTliWTloSlJ1eTZIdnZlelhwMHNkSGVjaTk5OUtleHBYaVZKWUpZR09rSHVwa2VYOXJ1YldQRFpydHRhNDlzcjY0ZHNQQmE5NnVBRGJXZDlzV1ZqUFlkMnN6U2RlcUJHMjhtYnMvd0R6MTV1SnFaVEQ2QldGT2UzTmVadC9kamZ6VXJ2czExM2xCc245TFRkOVduZzA3ekthN0U1bW9jY1dSS1VtbGVSVTF5alFBcUZBaWtVQ2dWQzFBdHZlLzFyajNLbS9YSmQ4eWhqUGZiY1FTNVNsWmh6UWsrN2tBZlB5bXNhbXIyVEJMN3pmTHhtME81a0xtQXhpTmJmZnZUVDRxS0t1cE1yZ3IwL08xRmFMZVl3U0ZNaHAxNGlVM3NxSVpYSjg4cHFWYmNFdWhxYmk3akt0OCtLcXFmMEVZU3VHN0xpenliUEMwZ0N1eFNWcFJ5bmlNZGNNTlJOOWR0RENEbVk4dGQ4NkoxWFZyUHJZa0xyUjY3VXlVSXZPcTFZZFl1SXg3eTFlWGhZWE42WTd5N1ZTK1U0aGhTSzV3czh1amthcUJackozR3N2UnNRcVArNERDSFZCUUFBQUFBQWdIZFEyd1h0YkFiSm9CRk5wbm1wb0tZVmtidTVpSE54N2VDVGQ5TEdmbmQ1WkhmclBRc0NPMW5xU2FUeTY3RTV5LzY0dHlNa2J0R0l6bUdiaHZYNytseHhaYjNxZ1F3U3A1RjRhbTVMODdTcXV0cnJjNWlrVk5ZUWJqRm8rTmdBbTB0UldWNjJJclU5Q1J4VEtCUTM0L0kwVDhLaUU0TzlMWFpmU21paEg3dXFsTnlLRDMrNGVueFp2NFNzTW1wcTEwS2Z1MzF1d0k4blk3Ukc3SlJOeDZML3VmVlVjL3VCeGIwMU4vTFo5QUZkek11cjYvZUhKcXB1L3lEQTl1ejlqSXlDNTJrSVRCclJwN09KV25NK2lWUXVscXBQTDdlZ3ZFWThjdjJsdXorTy9QdXJvSUhmaEhSM01yeThickRtYmhrRlZWWWZIVkxkc21oRVp6TVI1MDVDdm5MTDd4ZWZJSVI4blF5VVd6Q0VHRFRpWGxLQk1tZ1hTMlNhNlFQbkk1OXQrQ2RxNVRpdlA2OGsxVGNkZkM4M1kzc1R2cVRweGtNM1VsVHZzVllzRlV1YTdGQlVVVGR1VStqSkZjRm52eGs0Zk4zRkNUMXRWNDd6b3E1TDREaENLSFRkRU9xQkNJSGoxZlVTandYSFcvK052V0Vhdnl3NmliT1pzTkFBQUFBQUFBQ0FkMC9iL1hjOG5jVDViRnBCdVdwdzFhcW9IY2ZRZ2NWOTF2d2RlU1FzOWV0eFhtc25lWitLU0YreTc2NE9pemFqbitPdHpjUGM1aC83NGVTajNKS2FNNnNHOUZoeVdqVlVOdGZuSW9TZTVqMFAycmxNOHFlWjNSVUthcHBVSVpjckZBaXRQeEtWVzFxREVKb3owTVhWVWxjWnpqbWFDWEFjRStvd05rNzFVUnNWU2VBVk5lTGdWU0VJSVg5blF4ZUw1MGU1V3VweFdUU0pURDZ0cjRQYVVRU080VGhHemYyNld1aCtOZHBETEczNFFyS0xxOWRNOVBhMjAwY0krVG9aOHRoMEVZKzUrOU9lMUZHNXBUWExtODQyV3h2cWVOdXBQMHBBQ09seG1RWGx0V29ielVXY0E0dDdyL2s3VW0wN2hxRk9GcnFxZGNYTmhOd3gvdGFpRC85VTNVMnVVSXoycys3WnliaVpmeUpFNEJpRFJvemZISG96TGsrb3c3QTM0VWVtRkUzNTZTcUI0d3FFd3VKeWpTZi9KWkhKVmY5cDVnNXkrWGlBaStaNExrZGxMZjNqbm5MTDU4UGRQaG5jeVc3MjRlWXVqUkNTeWhYS001c0pPZk1HdTFEaHQxeWhDSG1RdWV3RFQrb2pHb0dmdVpjUmtWamdhU1BxNzJWZVhTZWgwaUNNZEZsZEhReit2SnFrZHN0eWpTeUppMUZaL1ZlRi9ETGJ6OTZFdCtkeTRwN0xEVTlBUkR4bTRjRXB2WmFkeVNxdWJtR2NiVWo5bDhWajA1bTBsOGlWQUFBQUFBQUFBSFFRYlJlME0rbUVBWjlWVUY3M3NnZk9IK0lhbTFGeUpDeFZqOHY0ZXJ6WHIyZmpQdjFmT1BYUjNzc0pUL2RNWEREVWRkWEJCd2R2cFBUek5QdDBpT3N2cDJQZHJmV2N6WFRySmJKT2xyb0lJV2R6WFNHUFdWSlpkek11ajBrblovVjMzbmcwT3J1NEdpR2t3Nlp0bU9Lek15U2VDdG8vMm5wRGVWMHVrMHpiTTNITDZkaXY5dDF0ZVlRT3BvSys3cVoxNG9id2U0eS9UVkoydVFHZlplQ21ucEJNSTNFY2F3amFDOHByVDk1SlV5NlFQaFdSN200dFhEZTU2N1NmcjUrS1NNZXc1NW4xT0laVjEwdlVUalY3Z1BQWUFGdXQ0N21iVklBUStuNTZ0OTJYRXBTci9XVnl4YVpqTVo4UGQ2TUNXZ1lOMzNROFp1VTRyNnVQY2d6NExMbENnV0VvUHJOVUpsZU04YmZXUE9lOXBNTHQ1K0thK3dZSUhLTVJlRkoyT1VLb2QyZVRvMHY3R1UzKzY4U2RkT3JUZXFsNkdqeENxTFpleTlKNlRPTUpqbWJrckxSNFJPZFZFN3drVWpsQjRCd21XZkwzVkRwSjlGMXhOalczUWl5VjkvTXc4N0lUYlQ0ZUxXK2NMNmVUZUhtMUdDR1VsbDlwYmFqai9mbUp5bG9KUXVpellXNGlIdE5jeFBWeE1LaVRTS2tMOHRoMEp6UEJNQjlMSnAyNCtUaTNvTHkycTczQjNhU0NzUGk4THArZG9KNGxuVmdlM0hobUFpRzBlMEZnblZoS1BkQVp1ZjZTNXRMM2RpVFVZWENZdFBZZUJRQUFBQUFBQU9DbHRWM1F6cUtUUnJyc3g1bWxLdHRlbkJtUEliUm9ST2ZBcGFjUlFtNVdlalFTLy9Yc1krV25wZFhpbUxUaXpsWjYxTnMxZjBkZVhUOWs2NWxZRDJ2UnBONzJZcW5Nd1VSUVZTc1oxczBTSVJUZ1lyVHc5OXZuSG1RaWhJNkVwVklybG8wRXJBMVQxR2ZSS1YrT2NrY0k3UXlKRDNRMUZrdGxhc0ZqY2s2NU1oVi9YMmppdnNhMGMyODcwZFMrRGpPMzNnaUx6ME1JV2VwelIzYTMzblh4aWVaNis0THl1cE1SNmFwYnVqa2F4R1dXL3RGMHlyYzVTL2JmUFJhZTF0eW5QQlp0OFVqM28wM3o1eFVLUlg1WkxaWFJ6YVFUQ0NFTXd3Z2NvNU80VkM3SE1ZekFzZVpTK2pNS0trODFIVzF6cUt4eWNmUGw3bHFBYWZ4RmlDWHk1aXJuN1F0TlBIa25UU3lWYjVqaU05cmYyblBCY1RvTlQ4K3Z1cHRVd0tRUmF6NzB2cGRVOE9mVlpJU1FsUUUzdmVCNWliaVl0R0p6RVdmTlJPOUZlKzRnaFB5Y0RlOGxGVHFaQ2I0YzdWNG5sbEdQQ1F6NHJKNnV4cmJHUENhTnlDaW9HdG5kZXZ2Y2dNOTIzZDU2cHVIUFQ2NUFNN2ZkcEY3cmNSa0R2Y2Q5dVRjaXQ3U0d5dDZYZHFTSW5jb0Y0RUFkZmdBQUFBQUFBTjVCYlJtMEUwYTZhalBQTDA2UDcySW55aW1wcG9weVAwd3Q4bHh3UEVWbGdUcUdrTG1JazVoVlJyMU55NitzcUpHNFdlbjljVFdKQ24xUGY5My9RVXJoaE8rdllBaUpUODFrdERwRDJNMVNiK2xZejFuYmJwZ0lPZHZuQnRSTG5nZnRqcVo4TG92MjhhOWgxSEpyVlJoQ3Y4enlPMzAzZzRyWUVVSjJKcnlmWjNVL2RDTlphNUU4RG9Nc1BEaWx1bDVLaGNwQ0hVYWRXSmIzMTJUVmZkZ01jc20rdTcrZGoxZmRXRlJSRitCaTlEaWpWT09VaUpvRW5oYmtLSkhKbGFYVW5oVlZULzd4R29GalQ1NlZValB0TkJLbk1zYnJ4TEw0WjZWVXBGcFpLOGtzckpyVkdJdStHaXJoLzlYbW1UV0RkZ1ZTV09oekw2d1pwTnlCVHVKenRvY2xacGVYVk5XWFZOVWpoSHE2R2lzVTZGbFJsZktCdzhweFhoaENILzhhaGhBYTZtTnhZbmx3dDhXbkhxWTJWTlJQeTYvODdtajBOeE83L0hrMUtmNVphWi9PSmwvdHUzc3hLdXRpVkpieXV0RmJSeCsrbWJyeFdEVDE5bTVTZ2JXUnpwYlpmdnA4NXRjSEhsQ3JHMFNOeXdyNGJEcEN5TWxNSU9ReHFDM081b0w0ek5Kc2paSis3Y1dBejlKaHcwdzdBQUFBQUFBQTc1NDJETm9acEpHV0F2SXY0R0VqVXE1SXI2eVZxQmIweGhENjRTTmZZMTIyY3ZLVG1rVDF0QkhGcEpWUUZid0RYWTBYL242YjZuZEZFdml6b2xaMTVMSXo1ajNjTXVyYy9VeHFudGIxazZQS2oyYjFkL3B0WG85VkJ4N3N2NUtvZWVDaEwvdTZXZWwxbXZkOC8zcUpYUG0vbXFycnBld3hlNm5YZlRxYm5GOHp5SDcyWWMxTWNrMWY3bzNZUGpkZy9oRFg1bmFReVJVN3pzVXBLNnVWMTRpUGhqOFY4Wmh6QjdsUWd5Rnc3RUZ5b1Z5aHNEVGdPcGp5cFRJRmhxSGtuUEtvcDhVbnRjMm9qL0t6OW5VeWJHRklYZ3VQdjFTeHV0WXJLSzlkZmFpaCtEK0dJUkxIVmV2YnUxdnJXUnB3WlhKRjZMb2hmVmVjVlNEa1pxbTNhSVJibnhWbnkydkVYQ2E1N2VPQXd6ZFRsUkU3WmZQeDZNbDk3SCtiMStQSFV6RjhEdjNmdStrRWp2MzBVZmZ3SjNsYXkvc2hoTDdhZHplL3RMYW9vbTVTTC91cU9vaytuK2x1TFZSK3V2MWNYS0RiOHpYL0pJNVgxeVYxbktBZFp0b0JBQUFBQUFCNFI3WGRmOGVUQkc3QVp6Vkp3S2JXYlNzVVdpWllHd2s0OUlJeUxjdmd1OWlLdHM4Tk1OZm5EdmdtSkU0bDViNjBxcDdQb1ZPdmZSd01PRXphaGNobkNDRVBheUZDS0RLbDhJWGpaSkQ0Yi9ONmtBVCszZEZvdFk4K0grNzJ3d3pmVDNiZVVtdmZUUm5Ydy9hREFKc0QxNU5WcTVGUmFkSXl1WlpvdHIrbm1ZVUJWMW0rYmxaLzU4U3NzZ0ZkekRYM3hEQ01TU01PMzB3cHJSWlRXMDVHcEdzTnJWdFdWRkUzZmNzTjFTM2s4RjJ0T1hEZGtZZEdnbVlmdVBSeU01blN4LzZOUk95YWE5b1JRclZpV1VSaVFYT0hqT3RoK3pTdmdscVJQcTZIN2VHdzFCUExneVV5K2VicHZuS0Z3a1NQTFpiSzV1NElVK3ZCVmkrVno5OFpmbkh0b04vbTlUaDlONE5hNmVCa0xoamxaMzMyZm1aejdmMStQUFVJSVhUNTI4RUxmdzgvRlZIbTUyUm9yTWV1cmxNdk41QmJXa005Tm1vZlZFNkl5bThLeHpBREFZc09oZWdBQUFBQUFBQjRCN1hwNUp1eEhwdE80clhpbDFqdFhGTXYxV0UxU2VzbGNHelZlSytsWXoxM1hYelNmMVZJZVkxWTlWTUJsMTZSMWhCRVRlcHRIeHFkVFUxY0IzbVlQczRvS1NpdkUvR1lxSGtNRXY5bmFiOWVic1phRTd3WGoreTgrbENrMW9oOXFJL0ZYNHQ2eXhVTlpjd1RkNDdETVV3bWx6UHBKRUlvOHBmUkNvVUN3ekE2aVUvNC9nb1Znb3A0VEJ0REhyVi9OMGNEYjN2OW4wNCtzalBtYXgwWWpjUkpBbGZiMk4vVGJNdHNQL2RQajFFdHpmaHNldXF1OFpOL3VuWSs4cG5hbmh1bitqaWFDV1N5SnV2VkE5Mk1rM1BLYzRyVlo0TzVMTnI4bmJkVWx5RmNqODF0NFVzekZYS0tLbDY2dnFCV3pUKzkwWTVCNGpPRG5YZUV4SDB4MG4zRFAxRWJwdnFjdkpNV3NPUmZtVndobHNqbURuSlpOdGJULzZ0LzdZejVaMVlOR0xYaDB2M2s1MDl0TGtWbEhROVBHKzF2L1Z0SXc5S0RoYi9manQveHdhUmU5cG9MSDVTTWRkbVdCdHo0WjJVSW9YbURYUXo0ckVNM1VsUjNHQnRnVTFrckdiLzV5a3ZmL0Z0RDRKaTVpTnZlb3dBQUFBQUFBQUM4aWpZTjJvMTBXWFNTYUJLMHZ5aElTOG91bnhob3AzeExKL0dqUy90NTJZcjZyamg3SzE1TGozUW5NOEcyTTQrcHBlQVRBKzJvT3ZNa2pvM3JZZnUvQzgxR1loUTlMdVBmci90M2N6Q1l0ZTNtdnM5NklZUjg3UFh0VGZqSzFBQVduVFFSc3NmM3NHM0kweWJ3UzFGWitXVzFudzF6KytFajMrUGhUM0c4NFg0bWZuOUZKbGRJWmZMTzFzS0RYL1NaOU9QVjJub3BobUVNR3E0czUzNndNZGpqc1dpUHQ0Lzk4V1NNV2xPM0YyTFFDRWN6Z1hJQ1dTeVZDWGxNclpYa1ZKdW9VZlI1ekdmN1AxeDlLUEtTeWtKdVZTSWVrMGJnMHVaN3paTTRwa0FvdjZ4V3lHTW9hL0s5SmhxSlU4OUtUcTRJWnRGSnFsbWQ2cHAyS3JOZDJVWitRcUFkanFGVGQ5Sy9HT20rNVhUc2NGOUxjMzB1OWJoaDdrQ1h0Wk82RGw1OS9tbGVSZVF2bzB1cjZoOW5OSm45cHBPNG5Ra1BJVFM0cTBWb1REWkNLQ0dyN09MRFp6MDZHYlVRdEU4TXRBdDVrS2w4bTVwWG9WYWZ6OTFhYUt6MzBzdEEzaVNOM3hTQll5YnRPeVFBQUFBQUFBREFxMnJqb0oxTko1dE9GeXN3MUdMb0h2NGtyNU9sbmo2UFdWaFJoeEQ2OGFQdVhleEVmbC8rbTFtb1pYVzZvWUJsS0dCSHBoUWhoRHh0aEhLRjRvY1p2dGFHT3BXMUVpR1B1YXY1U0l3eXFiZTlsNjFvMUlaTEQ1SUxxVnJyWFIwTUIzWXhWL1p5WTlFSmJ6dDlmUjRMSVlUakdJdE94S1FWVHd5MCsybG05LzJoaWJPMjNUendSUjhxTnpteWNRVTFsMFZEQ0QxNVZscFZwejNqR2tObzE2Yzl6Zlc1SEFadHc1U3V5dXhtWmQwN2tzQWVwWmRRMDdtL3orL1J5ODFFbVlqT1pkSVFRakhieHFpZThIK2Y5S0NLM3VFWXhxRGhVMysrVGozZHdERzBkMkV2NVc3ZTl2b01HakdsajczcU14R0UwTzBuK1ZUSXV2dlRuc045clZyK3htTFNpajBXSEJmcU1Jc3IzOHhNdXdHZlZWaGVoeERxNTJHMjZ1RDkyMC95MVhZNHVyU2ZpUjZIZW8xamFQSEl6bnN1SjlaSlpGU0JnRzZMVDFIYnY1M1VkY2tZajJrL1h3K055ZDR4TjhCRWo5MXQ4VW0xRkk4TlUzenNUZmgvWGsyYVA2VFQveTQ4U2NncVF3Z05YM2V4NVR6L0dmMGNGL3dlcm53YjdHbG0zTFJTZzR1RnJ0cjYrYmFtOFpzaWNNeFV5R25IRVFFQUFBQUFBQUJlV1pzRzdaWUdPbXkxYWxnWUZaNDJHN1hYaW1YN1F4T1hqUEg0WW0rRUFaODVaNkR6aE8rdmFJM1lFVUpMUm50c1BSTkxSYnZoVC9JTlB2eHpSSGVyTlJPOVhTeDBqNFNsdnJCRi9OWXpqNCtIUDgwdXFURVNzS2l3ZWZ1NU9OWG01Rm43UDl4K0xtNy9sU1l0Mlo0OEt5c3NyenR3UFpsNnEyaStyN2hXYXo3MEh1NXJ0V1RmM1pLcWVtb0J2THUxY0dhd2s3SVhQWTNFODhzYU10aS9QeEd6OC93VFpUYzFmeGVqN1hNRHhtOEtwZDRTQkJhOWRjemF3dy92SnhWUUsrRVp0SWJlNmRUYnFYMGQrcThLZVpwWDRXRWpIT0ZyNVRUbmlFeXUyRFN0VzJGNTNROG5ZeEJDQzRhNjluUnRtR2VlOTl1dHozYmRycGZJdGQ0UmxlcFBmU0RVWWI2UjlIZ0N4eXowdVZtTnhRSVRzc28wbDdLcnRuK2IxdGZSd1ZUUWYxVUlqMDFYYmpUUlkvL3hlZThlbll6R2ZuZjVaRVQ2akNESGo0S2RCcTBPVVNZNFVQcDVtQzRhMFhuTzlyQUQxNU43dTVuOE1zdHZ3RGNoQ0tHV0kzWi9aME16RWVmbTQrY3BIbWZ1Wlh5MjY0N3FQaHVuK2xnWjZyenFkL0JHcUJlSm9KT0VyVEd2L2NZREFBQUFBQUFBZUhWdEdyVHJzR2pPNW9LTVprTHU1cXcrRkJuNXk2aUxENStKcFhLU3dKZU45ZnhpcEx2cURsY2ZaUy8vODM1ZmQ1TkFOMlBmeGFlVTI2Vnl4YWs3NmJQN081dUpPQjhFMkVhbUZIMS9Jb2I2eU1OR1NNMkI2M0VacXFkNmhYTGZFcGxjR2JHL3JGWGp2VmFPOHhxL09WUzFZdm1RcmhhVGU5dXJQUnFnSk9kVXFMNzF0QldWVk5ZL2JxekRSK0lZUWlndHYrSnhwcFpXY0ZUc25WbFlsWkpiSWVJeHBUSTVGY2RXMWtyS3F1dXBsUEtTcW5vOW5ZWXZKS2ZWWDRXSXo0ekxlQU4xMTNwME11S3lhTmNhVTkvbHpTYm1JK3Bwejh6K1RqdEQ0bk5LYXBSQnU0QkR2L3ZqU0psYzBYdjVtVHNKQlZTcC83S3ErdHltOTlMYnplVGtpdjVIYjZWU2p5ZVc3TDk3Nk11K2dhN0dOeDYzdEhTZmVxaHhJZktaYXJHRHNRRzIzbmI2cXZ0WUd1aUVQOUd5Y0tNZHVaZ0xsTlVaQVFBQUFBQUFBTytXdHU0QzFiT1Q4WVdIYW91b1g3Q3V2YnhHUEhqTitkTmZEL2o3WnNveWpiWFoxSlRzQ0YrcnpkTzdEVmdWb2hwUTBVbjg0QmQ5ZW5ReTdySGszeUUrbHB1bmR5dXByUHYzYmdaQ2FPRXdONnJvTjQxVXIrNzIra3owMkhRU2w4b1VDQ0Y5UGhNaFpLTEhvUXFTWXhpaWswUnVhWTFVSnQ4NjIzLzJBT2ZQZHQxdXJzZFl5OWdNY3ZISXpxY2kwbHE1ZjRzaDhHc1I2alJaMDQ2MXJwb2NydkhGTHgvcmVmN0JNMldGL1A1ZTVtWWE1ZE9VOGJrQ29aNUxUck9hSm02VVZZc25mbi9sY1VaSm5VVDI2eHovV2YyZFoyeTVQcTJ2NDlVTlEzc3ZPL01rcTR5YVkvOTNaZjlyc1RtVGY3cEdIZlgzemRTaWlqcTFpQjNYdUFzYlE1M1Ivall6dGx4WDNYajBWbXJIbTJsWEgza2ZkNU4yR2drQUFBQUFBQURnZGJWMTBCN285aXJ4UTJKMmVlRFMwNzk5MG9QUHBtOC9GM2M1S3F1aVZrSUZycjNjak9jTzdDVGlNZnV2Q2tuTHIxUWVZbS9DTy9oRjM4NVdlcU0zWEg2UVV2UWdwY2pUUnVSdUxhUTZ3TTNhZHVOQlNoRkN5RWpBeXYxcnN0cmxxT1pZUkdOVk9SMFd6VUtmaXlIRVpkSlUwN00xTVdsRXZVVDJ5eXkvWUU4emFlUGpnK0tLdXR2ZkQ2ZGVZeGhHRXRqd2RSZWR6WFNuQlRsTS9QNUsxTk9pMVJPNzFFdGt5aVIwSnpNQmkwRXVIZU9oUEMyR3VNbExrQUFBSUFCSlJFRlVJUWFOK09OS2t2SUdBMTJOdDh6Mlk5S0lKZnZ1S25lakJxd2N0aHJWVHdrY0l4cHIwWk1FcHF5ZlIrQlk2N1A3dmUxRVVwbEN4R1BhR1BGeVNwNTN1YVBLRnRCSkFpSHR5L2dkVGZrNkxKcXZvMkZwMWZOUWY4M0VMcjNjVERwL2VrdzVLaXRESGMwcWVLb1BXYVJ5UldXdEJDRkVJM0RsOXJENHZDQjMweDN6QWdRY1J2RFg1MjQ4emowV25uYnVtd0ZYTnd6cHZmeHNRbFpaVVVYZFQ2ZGkxeDE1cUpvSmZ6azZtM3JCSVBGT2xubzRoc3oxdVdvTDlaZU85Y0F4N0tMS0l5ZVN3R2txSmYxTjlkZ2tnWnNLT1dMSlcrbFgvOHFDUE16YWV3Z0FBQUFBQUFDQVY5VFdRYnUzblloTzRrMVdEbU1JdGJTcXZVRmVXZTNJOVplNk94bk1DSEw2YnFvUE5lTmFKNWJkU3lyWWN6bmgzNGgwMWZCdWNtLzczUXNDaXlycWdsYWVVeGFaSDduK29seUJiSTE0Vk4zMUZxNUZoWjNLT0ZBaWxkLytmamlQVFUvSnFWQkdkMW94YUFTZEpENW9YR1RlZ3V1eHVhRXhXY2s1RlRhR091WFZZb25LRi9JZ3VmQkJzbm8vK1RwU1J1MnplbUtYb1Q2V1hyYWlJMkdwODNiY1VzNUxLMitLU2RQK2IwcUZsOVErTkJKbjBZbkdteVZvQlA3Wk1MZmxIM2p5T2ZSNU84SmVPSGpLcDBOZHAvUnhRQWdsWnBVZEQzOCs0VThuQ2VWM3FKVzNuZjZCTC9ySTVZcFoyMjVTVzJ3TWRZYjdXbzNmSEVwVmc2TkcrOWZWcEJOMzFIdlJqOUJXRzQ5TzRuUVNwLzZPRGl6dS9XRXYrMHRSV1ROK09VTXRkcWlwbHc1ZWN5Rms5Y0RRZFlNZFB6NFM5YlE0Nm1seGMyT3JsOG9QZnRISHlVeVFVMUp6NW02R2NqdUR4STEwMmVGUDh2TExhcFViYVFSTzNTeGxXRGVySGZNQ3F1dWtJOWRmZk5HWDk5Wm8vSlRvSk43TjBhRGR4Z01BQUFBQUFBQjRQZGpMRms1N2ZUMlduRmJ2MXRhS29QMmw2TEJvSzhkNWJUd2FwUnJUVWhnazdteXVtNXhUVHBWWUozRE0ybEFuczdCSzlUa0NuY1J0akhnWkJaWEtldU1Edk14S3E4U1JLWVhTRnJQTXpVVWNtVnpSK3RYZ3IyQlVkeXQvRjZQRE4xUHZhd1QyYkFhNVlVclhQWmNTWTdXdE1DZHdySitINloyRWd2SWFzYUdBMWN2TjVFaFlLa0lvd01Xb3BsNWFYaTN1NldwOFA2bEE2M3A0clR4dGhQWW0vTHpTbWpzSkJhcXJFcmhNMGtpWG5aWmYyVnkzT0ZNOXRvK0R3Y1BVSXRYcUJnU09xZTV2Wjh6TEs2M1JMTGx2SkdCVjFFcW90UVpLK2p6bWNGK3J2WmNUNUFvVTZHcHNwTXVtYmswVmgwSDZPQmhjaTgxNTRYMzFkak5CQ04xTktsQzdDbFdYWHZXZWhEb011VnloL0JzejRET3REWGx4bVNYTmRRcG9DeG8vcFc0T0JoRS9qbWkzOFFBQUFBQUFBQUJlVHpzRTdVdjMzOTEwUEtiSnBqY2R0QVB3SDZYeFUxb3cxSFhMYkw5Mkd3OEFBQUFBQUFEZzliejVNbXd2MUxPVHNjWTJCV3J6WndjQXZHOFVDb1RVZjBkK3pvYnROQm9BQUFBQUFBREFHOUFPUWJ1REtkOUN4R202RFlPcGRnQmVtL3J2eUZTUDQyZ3FhTC94QUFBQUFBQUFBRjVYT3dUdGVqb01yNmF0clNGbUIrQU4wUGdkZGJMVU5kSmx0ZHQ0QUFBQUFBQUFBSyt0SFlKMkFZZlIyVXBQdlErMmxzUmVMWDZkNHo5bm9MUHFGbjludzJzYmhyenhRV3JxWktIclpQYUNTVXM5THFPNWptc3RjRFRscjV2VVZXMmppTWVjME5OVzYvNDRodVlQN21UQVo3N3NoYlRTNHpJNGpCYzBFVEFVc094TmVNcTNmRGE5TmJlNWEzNVB6ZnRxV1NjTFhYNWpKM1pWTTRJYy8xclV1N21qekVXY3RSOTZzNXZlQlliUU54TzZPSnJ5WDJvQXI2eXZ1NG14THJ0dHJxV2R4aThJUThqWlRLRFBlek4vSndBQUFBQUFBSUIyMGRZdDN4QkNPSTY1Vyt1eEdXUlZuZVJsajNVeUU2ZzI5NllLeGZzNHRFVkhxeDgvNmw1V1hUOSs4NVVXOXRreEw4QklsOTFyMlpsUEJuZXlOdFRSM09HN28xSEZsZlZxRzEzTWRWZU04MHpMcjloek9WRzVjZXRzdno3dXB1Y2puNVZwRk1CSENHMmI0eC8rSksrZ3ZJNnFOTmJjdXVWZno4YmRpcytiR0dqSG9CR3FGUWNqVTRxVUZlYS9tZEJsZkU5YjR5bC90VkFYLy9QaGJzTzZXYm5NKzRkNnUyVzJuNyt6a2YzSGgxdjRLaEJDVHVZQ0ZxT2wxbnFhZG44YVdGNGpIdkJOaU5wMkkxMTJDMDlNdnAvaGE2ekxYblh3Z2VyR0FWM012eDd2ZGVCYU1yT3h2UjlKWUxWaVdYTTE3VnZHWTlFd0RKUEoxUnV3NHhoR0VuaGxyZVRpMnNIemQ5N2FlZjdKSzV6OExhR1J1TGU5aUNEYTRjRWNBQUFBQUFBQTRFMXBoNkFkSWVSbHE4OWxOZzNhc1dabjJ2dDdtdkhZZEFWU1VOUEM5aWI4TWY3V1ZKTjJxVXp1Ymkya1dySWhoREFNWTlLSUN3K2ZLVnUxdlpTKzdpWTc1L1dzcVpleUdBU0RScFJXMWRNSVBEV3ZZdGkzRjQxMTJYM2RUUTdkU0puVzF3RWhsRjlXZXo3eW1kcmhCSTRGZTVxdC9mc2hRbWhpb0YxYWZzWFplNW5LVC9rYytzNVBldXc4SDY4WnRKK01TUC9oUk15dmN3SWVwaFpSTGNUSDliQWQzOU51eExxTFdpTjJ1UUpKWmZKNlNjTTkramtiMXRSTHQ1NStyTGJic1dYOXJBeDBic1hubVlzNGJBYXAvSFkvSCs0MmYyYzRGYlRUQ0h4c2dJMkl4N1EzNFNkbWx6ZjN6WWlsOGpyeDh6Wm1uamFpNjYzb25TYVJ5bFViNmIzUUlHOXpYeWVESGt0T2F6bVZyTmxUamZhekh1cGpHWjlabXZQSHBKQUhtUWdoa3NCVGN5dkc5YlM5K1RqMzF1WmhrU2xGV1VYVlZCQzc4VmhVY2s1RjY0ZWt0RzV5MXo3dXBsS1puRTRTenVhQ3JLTHE0c282S21pdnFaZE8vK1U2Z1dOaGNYbXRPTlBicE5HaDNkY1JxdEFCQUFBQUFBRHdibXVmb04xQ24ydHZ3czhycTIzTnpsYUdPaUllVXlaWERPaGk3bWtyS3F5b3N6UG1Vd0VuZzBZc0d1SEdZcEM3UGczY2N6bUIybmdsSnJzV3ZVclFmaVVtaDVvOVB2Zk5BS2xNTVh6ZFJlVkhpMGE0NVpUVVJLVVdDemlNdVlOY1NxdnFOWU4yWDBjRERwTjIrR1lLUWdqRFVQVFQ0c01xM2NLTkJLeWRuL1RRdktnZWw0SGoyQThuSC9WeU0va28yR24xb1VoclE1MWRuL2JjZHVieDdZUjhFWThwa2NyTGE5UkRkNWxjb1RwaFhGQldHNTFXckxaUFhXTlV2K2w0akxtSW8xQ2dyT0pxRXNlV2ovVk16Q3FqUGhyWHc1YkRKRS9lU1Y4NnhtUDZsaHVxaC9OWXRHQXZzeXZSMmFYVllyRlVwb3labVRUQzJWenc3WkhJRjM2ZmNvVml0SisxdG1ZQkRRZ2NZOUNJOFp0RGI4YmxZUWl0L2JEci90REVXL0VOb2UvRVFMdk9WbnBTbVFJaDVPdGtZQzdpS0pQdGFTUitLaUx0VGtLQnBUNzN0M2s5SnYxd3RiQ2k3dWJHWWQ4ZGpVN05xOEFRMnJzd3NLeXF2ditxa0F0ckJvbWw4ams3d2w0NDJwWXQrUDAyOVdMWldJL0ZJenI3TERxWlYxcWovQmVZR2V5VVUxSVQxK29XOTIzRDFvaG5ZOFJyeFk0QUFBQUFBQUNBanF0OWduWWN4NGI3V29YRk41Mlp4QkJTS0JDbXZsajZmeGVlVUJISThnODg1WEtGcFQ2M3VMSnUxOFVFaE5DMmovMVpETEpPTEdQU2lkdFA4aTlGWmIzKzJQUjV6R0JQTTlVMGVIZHJ2UVhEM01adkNqMFprZTVxb2J0NWVyY1BObDNXUEhEQlVOY0QxNUpiK1NSQ0tlbC80eVF5ZVhXZEZDRTB3TXQ4WnJCVFphMmtzTHgyY0ZlTHdWMHQrQng2UmtHVjkrY25xSjJIK1ZnNm13dGtjZ1dCWXgvMWN5eXZFZjk0OGhGQ0tORFZaT05VSDdVekd3cWVWeUJiL29HbmxZSE93TlhuYlkxNU5CS25KdFVOK015TjAzeFcvblgvMEkyVWhKM2p4dnJiSEExL3FqekVSTWc1dXJSZmw4OU9sS1lXcVo0MjJOT01SdUtUZXp1TThMVlNicVFSK1Aza3doOU9QbElidzcya3d1M240cHE3ZHdMSGFBU2VsRjJPRUpvZTVHaWh6KzIvNnB5Tm9jNnhaZjJtL0hRdHY2d21OWStVU09VSUlUc1Rub1UrTnlXM0lSZUFUaElWTlJKOUh2UFN0NE0zSFlzK0daR09FTHFmWE5EWDNUUTFyMkp3Vnd0YlkvNlF0UmNrTXZubnUyL1BESFppa0hqOXk4ejVOOGZKVExCeW5OZjR6YUU2TEZySTZ0R0QxNXpQS2FtaC91RklIRHUxSWxpNUowbmd5LzY0cDF5RDhOWnB0R2RIQ0kwTnNNRmZ2c0lDQUFBQUFBQUFvRU5wbjZBZElUU2hwKzNxUTVHdFhOWnVKR0NkWHpQd2JtS0JUSzZ3TXVEdW1CdVFubC9wWlN2NnFKL2o2a09Sbnc5M20vYno5UU9MK3d6NzlrSkVZc0ZyRG14Y0Q5dktXc25aZXhuVVcxTTk5dkZsd1VuWlpSd21iVkl2KzVuOW5lS2ZsYnBaQ3Qwc2haVzE0bi92TnV6bTcydzROc0RXWThFeDZpMkdNRGNyUFNxTm55TGdNSnE3NHR3ZHQwNUZwRk92SC93ODZzQzE1RjlPeDFKdjV3L3VOQzNJVWJsbmVZMDRyN1JXSmxjb0ZLaTRzcjY0c281YXFKNVRVazNkT0ozRTlYUVkrYVcxQ29RaUVnc2VKQmMyZklHNjdOUzhDaXJzekN1dEthOFJtK2l4ejMwek1ENnpkRWRJdkV5dW1MSGwrc0V2K3BaVzFZZkdaRk9IU0dWeWhKQllvcDZ6TUwyZkkwSW91N2o2WVdvUmxUY2VsVnIwNzkzMHRMeEt6VnZMS0toVTNsb0xkRG4wamRPNkxmdzlIQ0cwZm9xUGlaQ1RXVmoxT0xQMFNreERFcjZJeHpRVGN2WmZTVkk5eXRwUTU0ZVRNZFRqbTR0ckIyRVlOcU9mNDR4K0RWL1hoVFdEcUpTSFdySHNqVVRzREJMLys4dStXMDgvUG5NdmswVW5GQXJGa1NWQnZaZWQwZVV5aHZoWS9IankwZDgzVWhCQzRkOFAvKzVvZEdoMFZucUJsaStremJBWjVOUytEdTA0QUFBQUFBQUFBTUFiMFc1QnU0bVFNN2lyK1pHd3AwMDNhNWtZZERUbG4xZ2VuRmRhTzNiajViKy83SHZvUmtweFpmMEhBYllUQXUxR3JMOGtrOHNYalhBNzl5Qno2ZjY3MTc4Yit1UEpSOThlZmxpbkVXcTIzcVRlOXYrRVBWV0dlY045clN6MHVaRXBSVlRyTE12RzF4NDJRbDlIUXlwbzErY3hEMzhWaEdHb29IR2FIY09RdFNFdndNWEkzVnJvYXFsMzhIb3l1L2tLN1oydDlLcHFHeDVlNkxCb0RxYjhJSGZUaG50dlduM3R4dVBjR3lnWEliUjdRYzlURWVrSmpWbnV5VG5sVkd3YzRHSjBaRWtRWStSdXRSWGdKbnJzc0xoY0ttaFB6QzRQOWpUYjkxbXZpaHJ4dEYrdXMrZ0VobUUzWW5PWC8zSHZ3dHBCYS8rTzNIUXN1bDRxcDRKMmFkT3liWjJ0OUlaM3M2b1R5eDZtRnUyK2xJQVFXais1YTJoMDltc1dZRHY0UlY5OVBuUDczQUM1WENIa01VZXV2MVJSKytLbk9XbjVsVlRFamhDeU0rWjl0UFhHOWRoY3RYMTg3UFZQcUV5QXZ6SUdpZS83ckJlTFR0eU15NTBlNUdpaXg4NHFyaDdxWTdsaHFrOWxqWVJCSTRRNnpNZVpwZFRLaFlTc3NnY3BSYTA0NjFzVTdHbG1KdUsyN3hnQUFBQUFBQUFBcjYvZGduYUUwSXdncCtPMzA2bmdzSkVDS1pCcWhueWdxL0g1MVFQL3VwYjg2Zi9DeFZJNWcwWXdhTVJ2SVhGZmpIVHZzL3pNdmVUQ1FkN21OQUpIQ08wTlRjd3NyUEp4TUJCTFh6MWk3MlNoMjgzUlFFK0hjV3ZUc0lZQkxEdmphcW1IWXhpVit6M0MxeW8wSm12bitTZmplOWhTVmI0RUhQcjVOWVBVTHJycFdQVFQvSXFZdEpMNWd6dnBjaG1mN2JyRG9oTVBVNHNLdENYUEQraGkzdGxLU0wzVzV6UDluQTBOK0EyWjdiYkd2QmFxbmRNSVhDS1RVelVDZXJrWlV6RTVWWnBPdWNQampOTGMwaG9MZlc1NmZpWDFGTURUUm5oeDdhREROMU10RGJpaDY0YklHNnZLRXpoMlBUWm56a0NYRDN2WiszMTVTdXNWdDM3c0g1ZFpFdjIwMk5hSVI2MXZGL0dZbVlWVnpZMXdsSisxcjFOTHRkQzhGaDRYUytWTC83ZzdkMGRZYm1sTnhBOGpUdC9Mb0I1QUNIVVltZnMrckttWFVzc0JDQnpMKzJzeVFvakVzY3BhaWZYTXYxWFBVeXVXZlRlbEcxVWNUcFdBUTY5cldwWFFUTWo1ZHBLM1dDcVh5RjR3L1k0aFJDZUplcWxzL3M3d0VkMnQ3VTM0OGMvSytudVpaUlZWcCtSV1hJN0tPbmtuZlhxUW81ZXQ2RkZhaWJlOVBwWHBJT0F3Y29xcld6N3pHOWJ3TC9qOFYwUGcyS1JlZG0wNkJnQUFBQUFBQU1EYjBaNUJ1N081b0xPVjNzTW1TNmJWWjlyRDRuSUhyVGwvS3k2UG12TDk2ZFNqZ3JKYXVRSnRQaEZEN2ZBNG8vU1RuZUhVNjlDWWJHVjI5NnY1Y3BTN1FvRU0rS3pPODQvNU9SdGVXVDhFUTBnbVZ3UjVtUjVZM0JzaDVHQXFtQjdrR09CaVpHblEwTkh0ajg5N0d3cFlBNzhKaWQwK2xtcWlybENna3hvNTRiVmlHVFVkVGVLWTJ2VDE1dU14clV5UFY3VnluS2RVcHBqMnkzVXFGQi9qYjBQTitTc1VpSHBOQmRVVk5RbkZsWFdHQW5adWFRMlRSamlaQ2I0N0d2MDRvK1RzL1V3YWdldnptZDlNNkxMZ2YrRlVab0c3dFo0ZWw0bGhxTGl5WG9kRlU3dmk3UDdPZ2E3R0k5WmR0RExVb1JhMGQ3TFF4WEVzTXFWUTZ3alhIWGxvSkdpMmRYa3ZONU1wZmV5cGpJQkg2U1VJb1JVZmVQSTU5SVdOSmQrS0srczVZL1kyLzIvVmhGZ2lXM3M0a3NvbVVOWFYzbUQ3M0FEVkxYUVNkekxUclpmSzZsN1VZZ0RIRUpOTzFvcWxDS0VqWWFsSEdzc0s3bHNZNk9kc05HckRwWHZKaFZ3bTJjbENkK3pHeTQ5K0hhUERvbEY5L3VLZnRYRkZPdlZmamJPWndOVlNyMjNIQUFBQUFBQUFBSGdyMmpOb054Q3dBbHlNb2xLTG5vZXdHdG54Y2dXNkhwdDdhOU13Qm8xUW5YTVc4WmdpSGxPWkgvN3hBR2NQRzJGOFpxblhaeWRlZVR5bWV1eUpnWGJYWTNPOGJFVjFrdWYxMGhVS1JVUkN3VmY3SWhCQy8zN05QeDZlOXVmVnBPRytWbCtPY2tjSXpkc1J4dWZRcVlKa0NLR0Z3OXhXVGVoQzlXUGpNbWtzT29IaldObmhhVlRHUG9sanBWVml0UTduUVI2bUloNVRlVisrVGdZejY1eW90OTJiTm1BWDhaaEI3cVlUZTlreGFNUzUrNWwvMzJ3SUl5OUhaUzM5NHg1Q3lOdE9OTnJmWm43alV3emxmU1ZsbCsxYjJJdDZ1MlNNUjhpRFRHdERuZWxCamdOWG41L1J6L0Y2YkE1MXFwWGp2QVFjUnIrdnoybjlmbVJ5K2U4WG52eDdOOFBKVFBEOWRGODlMaVBJd3pTcnFQcHB2dmJGMjVySjZrMUdKZVFVVlR5ZkdQZDFORmorZ1dmdlpXY3FheVZVd0N4WElGME8zVlRJMFR3Mi9sbXBXdjRCazA0dUd0SDVRNDNwWlJHUFJTZWJOQ3AvbWwvWnZaazhnbGFxazhnWWpRM3d0cDJOKyt0YWNsbTFPQzZ6ZEl5L2pSNlhFWmxTV0ZVbmZkRTUzaWhNL1YxWEIzMExmY2lOQndBQUFBQUE0SDNRbmtFN2cwWUV1Qmp0dVpSUVhmK0NJQ2RneVdscTNsaTVXSDFtc05QTVlDZmZMeHFpcnk5SHVkc1o4Nlp2dWY0NjQvbDhSR2V4VlA3bjFTUXZXNUhhUjNVU0tWVVdYaUtWVjlTSzg4cHF5eHM3cUdlWDFHU1gxQWc0ZE9ydHovL0cvdnh2TEVLSVJTZWUvRFpPd0tIek9mUTdDZmtEVjU5djdyckd1dXdxNDRZbDNBd2FMdUl4N1l3Yk9uWHBOd2J6bEI4Lzh2VnpNbHF5UHlMWTA0enE2RTdsUWxQeFBOVU5YdmthSVVSRnhka2xOVTV6LzFHZTVJL1BlNVZWaWFPZkZudmFpZ3dGckxQM00yZjFkLzc3WmlxVFJnenNZckZvOXgzVks3TG9CTlVJWGFGQWV5NG43cm1jaUJCS3lDcUxlbG8wcFkvRGhFQzdmMjZscXU0djRqRnBCQzV0UHFlZnhERUZRdmxsdFVJZVE5bXkzdEdVZjJSSlVGSjIrZFMrRHFzbWRMRTM0Vzg1SGJzakpINjB2ODJXMlg1M0V2S1ZoN01aWkhjblE1MnhlOVVDWXhhZE9IMDNYZm1kS0xtWTY2NmE0TlhjTjk5NlhXeEZ2MzNTZ3lyTFoyUEVJM0NNV2tCQjRQaTEyT3psZjk3LzQwclMxTDRPUWgzR2tiRFVWcHp2emRGb3VFQWo4VUJYRTFiek5SUUFBQUFBQUFBQTc1QjIvaS83bnE3R2hnSldjMU8xYWk2dUhSU1JXTEJrLzEzTmowN2NUZ3VOem9wSmUvVU9XeGhDbGdiYy8xMklMNnRXYjRxdVVLREJYUzFEMS9FUVFxNldlZ3VIdVkzeHQxRnRxS2JWMGpFZUJuem16Ly9HVGd5MDg3UVZEZk94UE4xWWtWN1Y1dU14cCs5bEtGTUdnanpNenQ3TFZLYkgrOWpyZTlnOGY0S3c3STk3UlJWMWFrWG1CQnlHa1M2NzhPQ1U4UGc4aEZCRVF2NnBGY0VNR3VGdHI2OGEzT0lZOHJJVmRYTTBGUEdZcWJrVnQrTHowdklySi9TMDIzMHg0Y3lxQWJaR1BGZExYU2FkT0hrbmpkcmZXSStORUxyNzQ4allqSkt5S2pHSDJlUlBaZVBSNkQ4VzlXYlJpZEVibW5TLzIvMXB6K0VxcmVDMGlra3I5bGh3WEtqRFZDNUI5N2JUdnhXZmw1UmRucFJkdHZkeVlrcHVoYkkxL2JQQ3FxQ1Z6MmYrbmN3RVQzNzdRUE9jdXk0bTJCbnp0MzdzditWMHJETHZmWElmaCtpblJUdlB4N2M4bnRaNG5GRXllc01scXYvYzJrbmVmSFpER2orQlk5VEtnbjJoaWQ5TzhtYlFpTjJOdGZIYUM1OU43K2RoMnI1akFBQUFBQUFBQUx3cDdSeTBHd3BZSC9heS8vYklRNDFQMUJ0UFcrcHplM1F5VmczQTdFMzR4NWIybzE1akdFck9LZGVjYUZXank2RVRCRjVTV2FjNUVheEFhT3pHVUtyVW5PYUJJZmN6Wi8xNkV5RjBhOU93QTllVHFVSjA2eVozYmU1Qy9zNkd5ei93L0hMdlhhbE1YbDRqL256M25UOFg5ZTZ6NHF4eUFmL3lzWjVldGlLcFhJNFE4cko3SHBiYkdPbE02V1B2NjJTZ2VyYSs3aVowR3JINjBBT3RUeVZNaFJ4cVZYbXZaV2VVcStXdERMaHBleVpTcjlkUDd0clAwOHhJd0xyeE9QZlFqUlNoRHJPNHNsNkIwTDhSNlVPN1dhNDhjRCs3dUhwYWtJTzlDZjlDNUxQQ3hwVDF1SXpTTS9jeXZqOGVFeGFmdDNLYzU1Q3VscW9YdlJpVkpaTXJZdEpLbnVaVnFHNmY5OXV0ejNiZHJwZklGUW90YyswWWh0RkpuUHBBcU1OVXBzY2Z2SkZ5OEVhSzZwNUNuZWZ6OEsyeDRXaVVpTWRjTU14MXphSEkwc2JITHIzY1RJN2VlcXJXS083VjFFdmx6NG9heXN2VjFFdnBKSkhYV0ZPUVFlTFVRNSt5YW5GTnZWUTE1Ly90VTU5bVJ3aE43ZXRnb20xTkFRQUFBQUFBQU9CZDFQNDV0RitPNnJ6dHpPT3lHdlg1YlRYTHhucGlHSnJSeitsSVdDb1ZtV1lXVm4yeHR5R1hHOGV3RnhZRFJ3amQvM21VclRIUGZOckJyQmJyZXhNNDVtMG5jalRsVTIrTmRGbkpPUlV0N0svR3pWTHYxTXIreDhMVGZqa2RPMzl3SjRUUXFZajBkVWNlM3RvMGJQN084SDJoaVFxRXJqN0tqczBvbG1qMEQvZXlGZDFMS2p3VmthYTZFY013Qm8zSWJWdzJyOHBJd0hJMkYzeTFMMjlKOCtPSmVscVVrbHR4K0daS3JWaUdFTnIyc1Q4VldKNittOUc3c3dtYlFRYXRQRnRVVVplNTc4TkpQMXhWSGxWUkt4bjI3VVd0SjhReHRIZGhZSjFZYW1YQTNmcXgvOExmdzVVUFFYSzBEVklyRVo4Wmw5SGtHWVF1aDk3VndTREl3elRZMCt6YW81elBteWJxYTVvWjdEUnZrSXN5NzRESHBrdGw4Z3RyQnlrZkYzU3kwUDE2dk5lY2dTN1VXeWFkbUxYdDV2MWs3V1h6WGdxSFNRN3lOZzl5Ti9PMjEvL3phdExleXdsL0x1cE5FamlYU2RzMHZkdmlQUkd2ZjRsV1VXQnFDOXA1TE5xcUNWM2E2T29BQUFBQUFBQ0F0Ni85ZzNZZE52Mno0VzZyLzQ1c3NsV0JJWlVLVzUwc2RHZjBjNXl4NWNZWEl6di91YWozbk8xaENLRjZpU3k5b05sbVl5MlF0aGplMHdpY1NTY205YlkzMGVOUWk2aDdkelk5ZUQybGhVTlVEZk94M1BkWnIwdFJXWk4vdktxNi9ZZVRqNG9yNjMrYkZ6Qm5rTXZnMWVjakVndTBIbDVSSTBuSUtydndNS3VWbDVzenlPVlJXb215blp0eUxibXA4SG5aOW1QaFRSNEJpSGpNNG9vNmhOQzEyQnlQQmNjUlFvblo1Ui8xYzZ5c2xaelJsc0N2aHNlaS9iVzRUMzh2czk3THoyQUl1N0Iya0lNcGYrYldHOHFKNkZaU25VdGZPc1pqNlJnUEJvMDRlei9qZUhqYXVzTVBXOU9uZmZlbEJLcFhQUFdjNWR3M0E4UGo4NmlFQ0VyRUR5TjJubzkvSXpQdCtqeW1wNjNJenBqbmFTTWE2RzFlVmkzdTRXSjgvUGJUTC9kRk1HakU4ZVhCL2IzTWV5MDdReExZOWUrR3htV1U3ZzFOZlAyTHZvQzJzZ0Z6Qjdsb2x2MEhBQUFBQUFBQXZMdmFQMmhIQ0kzeHQvNzk0cFBtSm1sWmRPTHdWMzJQaEtYdUMwMjhISlYxWkVsUXlxNEpDVmxsR0lZczlMbUY1YlcxTCtyZHBUUms3WVZmWnZubGFXdVdya1RnbUZncS8yelhuZTVPQnFQOXJQY3U3SlZmVm5QMmZrTTBTeEk0blNSc0RIVnNqSGcxS3ZYelNBS25qaDNXelhMVHNlanZUOFFvR3JkVGhlS29aYzloY2JrOU9oa1hOcDlCVFNkeHRXcm5tZ1FjT29OR2lDVXlIM3Y5cjBhNVQvcnhLbzNFRVVJTGg3bktHeDlINkxEVkl6Y0hFejZiUVJvSVdId08zYzFLNytPQnp2V1M1OStidjdOUm5WaTIvL05lQkk0WGxOVXUzSFc3NmFnSU9va3phY1RFUUx0MWs3dXlHZVNBYjBMdUpCUWdoQUsrK3ZmbzBuNVBmaHUzL1Z6Y3BtUFJKVlV2eUduM3RoTkpaUW9SajJsanhNc3BhWWp6dytKeUsyc2xCNjhucXhVVUlBbk0xcGlYM3BqblQxVlowenluclJIdjF6bitsZ2JjaWQ5ZmFYbzRqbXRrajc4YUp6UEJ4YldEN2ljWC9oT1d1dkZZZEdyam9vQVJ2bFlicHZnWTY3SDdyenAzTjZrQUlmVHAvOEozZmRwVHdLWC9kQ3IyalZ5NjlRejR6RkYrMW0xOFVRQUFBQUFBQU1CYjFTR0NkaXREblo2ZGpJK0VwV3IyZm1QUmlkTmZENmlzbGN6ZEVZWVF5aXF1OXYvcTM1RytWaC8yc2cvb1pKU3hkeUpDU0NaWDFOUkxhK3FsdGZYUy9WZVMxcWhOMnF2NGNwVDd5ci91dFR5WXcyR3BoOE5TRVVKM0VncTJuNHZyNzJVKzRKc1FaZm8zamNTWk5PTDQ4bUEzSzczUFZTSmJhbUV6U2VBenQ5MVVQUnVOeEduRTh6Z3pKYmNpSmJlbFRIczZpVFBwUkhPZjBnZzhhdXRvYTBPZGxKeUtaMFhWWDQvMzJodWFlT0pPdXErakFVSm84WjZJeXNZSmFpc0Q3c1RBSnYzUGdqeE10ODhOVUNqUWdXdkpSOEpTN3ljWHFtWWMvSG8yam5xQlk1aHFNSzh5S3ZMZ0YzMUcrVm1mZi9Cc3pvNnd6TUtHSElkSDZTVWVDNDR0SHRuWnpWS3Y0a1ZySEJCQ253NTFuZExIQVNHVW1GVjJ2REVGSVB4SmZ2aVRmTTJkYVFTZVZWUnRQL3Q1aHp4SE04SGo3V05WOTFrenNjdUtjVjRuYnFmMVdISmE3WkVCZzRackRmSmZ3YjJrQXFzWmh6SUtuMmQyOU9sc3NuMXVnS09wNEZSRWV2RFg1NVFMTG5hZWZ5S1J5azMwT0NTT1Nac3Rvdi9hcURVQUtvOGtNSVI4SEF3Y1RRVnY2NG9BQUFBQUFBQ0E5b0JwTFJqVzlvN2NUSjMxNjgxS3RhUm9oVUtmejFvN3lYdnAvbnZsMmdKQ2ZSNVRuODhVNmpDNUxCcWJRYkxvNU4yay9CYlduL2QyTTdrV205UDZVYkVacEZ5dXFGTUpZcTBNdUpXMUVpTmRka0ZacmVxRU9aZEpqdTlwZHlRc1ZlMFdEUGhNb1E3elNXTngrQmV5TWRTcHFKVzBVTXhzWEE5YkVzZENIbVJTNWRhb2Z1WWNCbWx2d28vTktGR214NU00Wm1Xb2s1cGJvZnpYRmVvd0xBMTBzb3FxQ3NwZnVsS2FQbytwdzZLeEdTU2JRZDU3dlRYaG5qWkNleE4rWG1uTm5ZU0NGNVloME9YUTlYU1lxU3ExN21nRWJpcGtaeFJVS2UvTFNNRFNZZE8wL3FOM3RkZlBMcTV1L1RMN2wwVlZQVWpNTG45TDUyK0plcUZHeEtBUk8rYjZ6K2puMUE2REFRQUFBQUFBQUx3MUhTVm9yNnFWOUY1KzVrRktVWk90R2oyb0FRQklXOUR1YU1xNy85TW9IVGE5M1lZRUFBQUFBQUFBZUF2ZVRQTHc2K095YUp1bWRWTmZ6bzFoU0tHOTRCWUEvMUVLTFJFN2pjQzN6UGFIaUIwQUFBQUFBSUQzVDBjSjJoRkNmZHhOcC9aeGFPOVJBUER1R2QvVHRyK1hlWHVQQWdBQUFBQUFBUERtZGFDZ0hTRzBZSmlybVpEVFpCT0dFQWF6N1FBMHd0U24yWTBFckhtRFhOcHRQQUFBQUFBQUFJQzNxV01GN1E0bS9HSGRMSEgxWmV3YVlRb0FBQ0hxdDlIUDA4ekRSdGplQXdFQUFBQUFBQUM4RlIwcmFLZlRpSm5CVG9ZQ3RwYlBZSzRkL01kcCt3bncyUFJQQm5kaTBqdEU3MFlBQUFBQUFBREFHOWV4Z25hRWtMdTFjUDRReVBVRm9GVStHZHlwcTcxK2U0OENBQUFBQUFBQThMWjBsSlp2YXZ5K09CV1JXS0ErTXVvOVpNcUQveUJoWVM2SEFBQUdZa2xFUVZTTml2RVlRbDNzOU8vL1BMTGRoZ1FBQUFBQUFBQjQrenJjVER2bCt4bStsZ1k2N1QwS0FEb3VFeUZudzVTdTdUMEtBQUFBQUFBQXdOdlZRWU4ySHdlRFNiM3NhSVJhMjNhWVpnZi9WVTMvOGdrY0crTm4zZFBWdU4zR0F3QUFBQUFBQUdnVEhUUm9wNUg0d21GdVRxWjhMWjlCQXpqdzM5SE1YN3VGaUx0aW5CZURSclREa0FBQUFBQUFBQUJ0cUlNRzdRZ2hFWis1ZTBHZ0hwZlIzZ01Cb0dQUjVUTCtXdHhibjg5czc0RUFBQUFBQUFBQTNycU9HN1FqaEh3Y0RaYU84VkJ2Mnc1Sjh1Qy9RK092SGNld2hVTmQvVjJNMm0xSUFBQUFBQUFBZ0RiVW9ZTjJoTkMwSUljUnZ0WTRCbUU2QUFoRHFMK1gyYXorVHUwOUVBQUFBQUFBQUVBYjZlaEJ1ejZmOWUwa2IwOGJZWHNQQklEMjUyUW0yRGkxbTRtUTA5NERBUUFBQUFBQUFMU1JEdHFuWFUxQ1ZsbnZaV2Z5eW1yYmV5QUF0QnQ5SHZQYWQwTTdXZWkyOTBBQUFBQUFBQUFBYmFlano3UlRuTXdFdXhjRTZuSVlrQ1VQL3B0NExOcXZjd0lnWWdjQUFBQUFBT0MvNXQwSTJoRkNmZDFOVmszd0lvbDNac0FBdkVITHhub005YkZvNzFFQUFBQUFBQUFBMnRvN0V3TXo2ZVRzQWM1THg3aTM5MEFBYUd0Zmp1cjg2VkJYRm9Oczc0RUFBQUFBQUFBQTJ0cTdzYVpkMWRxL0l6Y2RpNmtWUzlYSHJVQUlVMEE3T1BBK1lkR0poY05jdjV2YXJiMEhBZ0FBQUFBQUFHZ2Y3OTdjM2VLUm5ia3Myb28vNzlkSlpFMCt3QkJFN09COWdtTm81VGl2K1VNNnRmZEFBQUFBQUFBQUFPM20zWnRwUndqVmlXVUhyeWZQMlg1TEtwYzNzd3RNdVlOM0c0Rmgyejcybnhia0FGbnhBQUFBQUFBQS9KZTlrMEU3WmUrbHhNOTMzNjZzbFRSL0F4QzZndzZycFQ5T0hvdTJibkxYVDRlNnR1MlFBQUFBQUFBQUFCM09PenlKTjZtUFBZYWhOWDlIWmhSV05ic1RGZEJENUE0NmpoZjlUUnJyc3RkUDdqb2gwSzROeHdRQUFBQUFBQURvb043aG1YYUVrRlFtVDgydFdMd25JdVJCcHZiYlVDai9EME1RdllOMjFJby9SUXloSUEvVExiUDk3RTM0ME4wUUFBQUFBQUFBOE00SDdaU3FXc25Ldis3dnY1SlVYaU51MVFHUU5RL2FUS3ViR25DWnRJbUJ0cHVuKy9JNTlEWVpHUUFBQUFBQUFPQWQ4RDRFN2RTVSs0WElyRi8rZlhUOWNhNU0vcUk3b21Jb2hRSWhES0ozOExZb0d2UGdYeFMwRXpqbTcyeTRjSmpic0c2V01NRU9BQUFBQUFBQVVQV2VCTzJVbk9LYXZhRUozeDUrS0pZMlYxVmVoVEpvcDc0QkRIdSsyQmhXd29QVzBQeURhZmhiUWdoaHovK3VYdVRyY1Y2eitqdVo2M1BmOG5BQkFBQUFBQUFBNzU3M0ttaW5GSlhYZmJVLzR1eTl6T0xLZXZsN2QzZmcvWUFocEtmREdPQmwvdk1zUDMwK3M3MkhBd0FBQUFBQUFPaWczc09nbmNxV2Y1aGFkT3pXMDZQaFR6TUtxdDdET3dUdkxBd2hNeEZuVkhmcnNRRTJQZzRHTkJMeTRRRUFBQUFBQUFETmVqK0Rkb3BFS2svT0tiLzQ4Tm1mVjVPajA0cmJlemdBSUJkendaUStEb084TFJ4TkJYUWFoT3NBQUFBQUFBQ0FGM2lmZzNaVjk1TUtmci93NVB6RHJJb2FjWFdkNUlXMTZnQjRJM0FNWXpOSVBvZmUxOTNrNHdIT2ZzNUc3VDBpQUFBQUFBQUF3THZrdnhLMFU0b3E2c0xqOHg2bUZpVmxsNmZsVjZibWxoZFYxcmYzb01CN1NLakRzREhpV1J2cU9KanlQVzFFUFRvWjZmTlo3VDBvQUFBQUFBQUF3THZudnhXMFUyUXllWFc5dExKV1Vsa2p5U3F1dnA5Y2tKeGRYbFl0THE4V2wxWFhsOWVJeTZzbFpkWDFVcGlPQnkwaWNaelBvUWs0REQ2SHhtY3orR3lhZ011d05lSjUyK3RiR2Vyb3NHaGNKbzNMb2hFNDlDRUFBQUFBQUFBQXZLTC9ZdEFPQUFBQUFBQUFBQUM4RTZBVUZnQUFBQUFBQUFBQTBFRkIwQTRBQUFBQUFBQUFBSFJRRUxRREFBQUFBQUFBQUFBZEZBVHRBQUFBQUFBQUFBQkFCd1ZCT3dBQUFBQUFBQUFBMEVGQjBBNEFBQUFBQUFBQUFIUlFFTFFEQUFBQUFBQUFBQUFkRkFUdEFBQUFBQUFBQUFCQUJ3VkJPd0FBQUFBQUFBQUEwRUZCMEE0QUFBQUFBQUFBQUhSUUVMUURBQUFBQUFBQUFBQWRGQVR0QUFBQUFBQUFBQUJBQndWQk93QUFBQUFBQUFBQTBFRkIwQTRBQUFBQUFBQUFBSFJRRUxRREFBQUFBQUFBQUFBZEZBVHRBQUFBQUFBQUFBQkFCd1ZCT3dBQUFBQUFBQUFBMEVGQjBBNEFBQUFBQU1ELzI2OWpBUUFBQUlCQi90YlQyRkVXQVV4Sk93QUFBRXhKT3dBQUFFeEpPd0FBQUV4Sk93QUFBRXhKT3dBQUFFeEpPd0FBQUV4Sk93QUFBRXhKT3dBQUFFeEpPd0FBQUV4Sk93QUFBRXhKT3dBQUFFeEpPd0FBQUV4Sk93QUFBRXhKT3dBQUFFeEpPd0FBQUV3RkhQTjhvVTRQNWlNQUFBQUFTVVZPUks1Q1lJST0iLAoJIlRoZW1lIiA6ICIiLAoJIlR5cGUiIDogImZsb3ciLAoJIlVzZXJJZCIgOiAiNjc4MjcxODU1IiwKCSJWZXJzaW9uIiA6ICIyOSIKfQo="/>
    </extobj>
  </extobjs>
</s:customData>
</file>

<file path=customXml/itemProps10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2316</Words>
  <Application>WPS 演示</Application>
  <PresentationFormat>宽屏</PresentationFormat>
  <Paragraphs>160</Paragraphs>
  <Slides>10</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宋体</vt:lpstr>
      <vt:lpstr>Wingdings</vt:lpstr>
      <vt:lpstr>Wingdings</vt:lpstr>
      <vt:lpstr>OPPOSans H</vt:lpstr>
      <vt:lpstr>MiSans Normal</vt:lpstr>
      <vt:lpstr>OPPOSans M</vt:lpstr>
      <vt:lpstr>微软雅黑</vt:lpstr>
      <vt:lpstr>Arial Unicode MS</vt:lpstr>
      <vt:lpstr>Calibri</vt:lpstr>
      <vt:lpstr>WPS</vt:lpstr>
      <vt:lpstr>PowerPoint 演示文稿</vt:lpstr>
      <vt:lpstr>货架基础要求</vt:lpstr>
      <vt:lpstr>货架重量与厚度要求</vt:lpstr>
      <vt:lpstr>关于创新与建仓要求</vt:lpstr>
      <vt:lpstr>订单流程及时效要求</vt:lpstr>
      <vt:lpstr>关于日常货架延期惩处标准</vt:lpstr>
      <vt:lpstr>货架打样及初步分配计划</vt:lpstr>
      <vt:lpstr>货架日常售后维保链路</vt:lpstr>
      <vt:lpstr>货架日常售后维保评分</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KANGKANG</cp:lastModifiedBy>
  <cp:revision>436</cp:revision>
  <dcterms:created xsi:type="dcterms:W3CDTF">2019-06-19T02:08:00Z</dcterms:created>
  <dcterms:modified xsi:type="dcterms:W3CDTF">2025-08-18T07:48:27Z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BDE8841BC2614445BA66873918A7E4DD_13</vt:lpwstr>
  </property>
</Properties>
</file>